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25"/>
  </p:notesMasterIdLst>
  <p:handoutMasterIdLst>
    <p:handoutMasterId r:id="rId26"/>
  </p:handoutMasterIdLst>
  <p:sldIdLst>
    <p:sldId id="256" r:id="rId5"/>
    <p:sldId id="278" r:id="rId6"/>
    <p:sldId id="258" r:id="rId7"/>
    <p:sldId id="259" r:id="rId8"/>
    <p:sldId id="260" r:id="rId9"/>
    <p:sldId id="261" r:id="rId10"/>
    <p:sldId id="277" r:id="rId11"/>
    <p:sldId id="267" r:id="rId12"/>
    <p:sldId id="279" r:id="rId13"/>
    <p:sldId id="266" r:id="rId14"/>
    <p:sldId id="269" r:id="rId15"/>
    <p:sldId id="268" r:id="rId16"/>
    <p:sldId id="270" r:id="rId17"/>
    <p:sldId id="263" r:id="rId18"/>
    <p:sldId id="271" r:id="rId19"/>
    <p:sldId id="272" r:id="rId20"/>
    <p:sldId id="265" r:id="rId21"/>
    <p:sldId id="274" r:id="rId22"/>
    <p:sldId id="275" r:id="rId23"/>
    <p:sldId id="273" r:id="rId24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9B9D"/>
    <a:srgbClr val="AEB0AF"/>
    <a:srgbClr val="CEC7C1"/>
    <a:srgbClr val="8C8D90"/>
    <a:srgbClr val="D25350"/>
    <a:srgbClr val="808184"/>
    <a:srgbClr val="75767A"/>
    <a:srgbClr val="4E4F54"/>
    <a:srgbClr val="84888B"/>
    <a:srgbClr val="A049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73" autoAdjust="0"/>
    <p:restoredTop sz="95161" autoAdjust="0"/>
  </p:normalViewPr>
  <p:slideViewPr>
    <p:cSldViewPr snapToGrid="0" showGuides="1">
      <p:cViewPr varScale="1">
        <p:scale>
          <a:sx n="140" d="100"/>
          <a:sy n="140" d="100"/>
        </p:scale>
        <p:origin x="704" y="1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>
        <p:scale>
          <a:sx n="50" d="100"/>
          <a:sy n="50" d="100"/>
        </p:scale>
        <p:origin x="5664" y="167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533024-10F1-4BC3-BAA5-CB28D8F9B6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8810624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4A39D-78C5-4FF5-94A2-BCBFAF602A34}" type="datetimeFigureOut">
              <a:rPr lang="en-US" smtClean="0">
                <a:latin typeface="+mn-lt"/>
              </a:rPr>
              <a:t>9/14/21</a:t>
            </a:fld>
            <a:endParaRPr lang="en-US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D2005F-34EB-4228-A469-9DA7EF685E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0" y="881062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l"/>
            <a:fld id="{C75DCF9F-B5D2-4E17-BF72-5579017E6EA3}" type="slidenum">
              <a:rPr lang="en-US" smtClean="0">
                <a:latin typeface="+mn-lt"/>
              </a:rPr>
              <a:pPr algn="l"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575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n-lt"/>
              </a:defRPr>
            </a:lvl1pPr>
          </a:lstStyle>
          <a:p>
            <a:fld id="{D7992059-949A-4D84-A84D-82EB5F97947B}" type="datetimeFigureOut">
              <a:rPr lang="en-US" smtClean="0"/>
              <a:pPr/>
              <a:t>9/14/21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7"/>
            <a:ext cx="5607050" cy="36607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n-lt"/>
              </a:defRPr>
            </a:lvl1pPr>
          </a:lstStyle>
          <a:p>
            <a:fld id="{DBFF095A-F86B-4B29-8A9F-DF3D3D1F3E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08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337BA4A-B024-42C0-AEE3-721B228F8259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9E6EA7-E7F1-42F0-95B8-1B1A5A465AF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A5D040-4FD6-4BA1-AC81-B5CFF26CC6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4321" y="1074420"/>
            <a:ext cx="11334582" cy="423324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67160" y="5343835"/>
            <a:ext cx="5384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chemeClr val="tx1"/>
                </a:solidFill>
                <a:latin typeface="Century Gothic" panose="020B0502020202020204" pitchFamily="34" charset="0"/>
              </a:rPr>
              <a:t>ORNL is managed by UT-Battelle, LLC 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28736" y="1388962"/>
            <a:ext cx="8678194" cy="978729"/>
          </a:xfrm>
        </p:spPr>
        <p:txBody>
          <a:bodyPr/>
          <a:lstStyle>
            <a:lvl1pPr algn="l">
              <a:defRPr sz="32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47481" y="3013455"/>
            <a:ext cx="5440514" cy="2028101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E99884-2636-4794-A093-0F9256951E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5" name="Freeform 7">
            <a:extLst>
              <a:ext uri="{FF2B5EF4-FFF2-40B4-BE49-F238E27FC236}">
                <a16:creationId xmlns:a16="http://schemas.microsoft.com/office/drawing/2014/main" id="{454A96CC-B6D3-471D-892D-1DBFEFBD0D12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latin typeface="+mn-lt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27030A5-C7D7-48D4-B261-45DC936EE5D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4576" y="5409488"/>
            <a:ext cx="1603756" cy="38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82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7" y="1083755"/>
            <a:ext cx="5486764" cy="421929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4221671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3439C5-4231-ED43-91B8-86779195C11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C7DBBE-95AC-E843-979A-A1A45836011E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29C1BABE-6AB9-4F04-A1D6-C28E4287362E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D325F85-B4F1-4C5D-855D-1BE9D9C179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0" name="Line 5">
            <a:extLst>
              <a:ext uri="{FF2B5EF4-FFF2-40B4-BE49-F238E27FC236}">
                <a16:creationId xmlns:a16="http://schemas.microsoft.com/office/drawing/2014/main" id="{1F888CF4-3F65-4925-A47B-614AFCDC055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Line 6">
            <a:extLst>
              <a:ext uri="{FF2B5EF4-FFF2-40B4-BE49-F238E27FC236}">
                <a16:creationId xmlns:a16="http://schemas.microsoft.com/office/drawing/2014/main" id="{4CFFE01C-81C8-4437-B6F5-7BAAEE5FC29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1B955FFA-B6F5-4CDD-940A-DB05FD68B7CA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CA5F7EA9-E5C6-4376-AC5D-CA0B1DA0A2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8079" y="2453317"/>
            <a:ext cx="5512904" cy="2690184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41499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6" y="1078992"/>
            <a:ext cx="5487073" cy="4224052"/>
          </a:xfrm>
          <a:noFill/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5779008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453316"/>
            <a:ext cx="5512904" cy="4163291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6" name="Freeform 7">
            <a:extLst>
              <a:ext uri="{FF2B5EF4-FFF2-40B4-BE49-F238E27FC236}">
                <a16:creationId xmlns:a16="http://schemas.microsoft.com/office/drawing/2014/main" id="{2A500EEB-73EC-4C16-8273-4ED5425DD64C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302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k green picture layou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20595" y="1078989"/>
            <a:ext cx="7464186" cy="422600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1" y="1078991"/>
            <a:ext cx="3846274" cy="5779007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79" y="1275788"/>
            <a:ext cx="3576228" cy="97969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800350"/>
            <a:ext cx="3541945" cy="3816258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E0FFF716-AFC7-4054-A1F8-2C39C30731D0}"/>
              </a:ext>
            </a:extLst>
          </p:cNvPr>
          <p:cNvSpPr>
            <a:spLocks/>
          </p:cNvSpPr>
          <p:nvPr userDrawn="1"/>
        </p:nvSpPr>
        <p:spPr bwMode="auto">
          <a:xfrm>
            <a:off x="4120595" y="1"/>
            <a:ext cx="8071405" cy="6857998"/>
          </a:xfrm>
          <a:custGeom>
            <a:avLst/>
            <a:gdLst>
              <a:gd name="T0" fmla="*/ 4151 w 4490"/>
              <a:gd name="T1" fmla="*/ 0 h 3815"/>
              <a:gd name="T2" fmla="*/ 4151 w 4490"/>
              <a:gd name="T3" fmla="*/ 2951 h 3815"/>
              <a:gd name="T4" fmla="*/ 0 w 4490"/>
              <a:gd name="T5" fmla="*/ 2951 h 3815"/>
              <a:gd name="T6" fmla="*/ 0 w 4490"/>
              <a:gd name="T7" fmla="*/ 3815 h 3815"/>
              <a:gd name="T8" fmla="*/ 4490 w 4490"/>
              <a:gd name="T9" fmla="*/ 3815 h 3815"/>
              <a:gd name="T10" fmla="*/ 4490 w 4490"/>
              <a:gd name="T11" fmla="*/ 2969 h 3815"/>
              <a:gd name="T12" fmla="*/ 4490 w 4490"/>
              <a:gd name="T13" fmla="*/ 2951 h 3815"/>
              <a:gd name="T14" fmla="*/ 4490 w 4490"/>
              <a:gd name="T15" fmla="*/ 0 h 3815"/>
              <a:gd name="T16" fmla="*/ 4151 w 4490"/>
              <a:gd name="T17" fmla="*/ 0 h 3815"/>
              <a:gd name="T18" fmla="*/ 4151 w 4490"/>
              <a:gd name="T19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90" h="3815">
                <a:moveTo>
                  <a:pt x="4151" y="0"/>
                </a:moveTo>
                <a:lnTo>
                  <a:pt x="4151" y="2951"/>
                </a:lnTo>
                <a:lnTo>
                  <a:pt x="0" y="2951"/>
                </a:lnTo>
                <a:lnTo>
                  <a:pt x="0" y="3815"/>
                </a:lnTo>
                <a:lnTo>
                  <a:pt x="4490" y="3815"/>
                </a:lnTo>
                <a:lnTo>
                  <a:pt x="4490" y="2969"/>
                </a:lnTo>
                <a:lnTo>
                  <a:pt x="4490" y="2951"/>
                </a:lnTo>
                <a:lnTo>
                  <a:pt x="4490" y="0"/>
                </a:lnTo>
                <a:lnTo>
                  <a:pt x="4151" y="0"/>
                </a:lnTo>
                <a:lnTo>
                  <a:pt x="4151" y="0"/>
                </a:lnTo>
                <a:close/>
              </a:path>
            </a:pathLst>
          </a:custGeom>
          <a:solidFill>
            <a:srgbClr val="4C88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22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icture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4320" y="2381"/>
            <a:ext cx="11312843" cy="6342021"/>
          </a:xfrm>
          <a:noFill/>
          <a:ln>
            <a:noFill/>
          </a:ln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9" y="274320"/>
            <a:ext cx="11000232" cy="53553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Rectangle 256">
            <a:extLst>
              <a:ext uri="{FF2B5EF4-FFF2-40B4-BE49-F238E27FC236}">
                <a16:creationId xmlns:a16="http://schemas.microsoft.com/office/drawing/2014/main" id="{50787286-CD5D-43D9-B8DA-70C3358DC82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3" y="647700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D938724D-E109-43B4-9560-1552E26DB04A}"/>
              </a:ext>
            </a:extLst>
          </p:cNvPr>
          <p:cNvSpPr>
            <a:spLocks/>
          </p:cNvSpPr>
          <p:nvPr userDrawn="1"/>
        </p:nvSpPr>
        <p:spPr bwMode="auto">
          <a:xfrm>
            <a:off x="6026150" y="0"/>
            <a:ext cx="6165850" cy="6858000"/>
          </a:xfrm>
          <a:custGeom>
            <a:avLst/>
            <a:gdLst>
              <a:gd name="T0" fmla="*/ 3502 w 3884"/>
              <a:gd name="T1" fmla="*/ 0 h 4320"/>
              <a:gd name="T2" fmla="*/ 3502 w 3884"/>
              <a:gd name="T3" fmla="*/ 3998 h 4320"/>
              <a:gd name="T4" fmla="*/ 0 w 3884"/>
              <a:gd name="T5" fmla="*/ 3998 h 4320"/>
              <a:gd name="T6" fmla="*/ 0 w 3884"/>
              <a:gd name="T7" fmla="*/ 4320 h 4320"/>
              <a:gd name="T8" fmla="*/ 3502 w 3884"/>
              <a:gd name="T9" fmla="*/ 4320 h 4320"/>
              <a:gd name="T10" fmla="*/ 3884 w 3884"/>
              <a:gd name="T11" fmla="*/ 4320 h 4320"/>
              <a:gd name="T12" fmla="*/ 3884 w 3884"/>
              <a:gd name="T13" fmla="*/ 3998 h 4320"/>
              <a:gd name="T14" fmla="*/ 3884 w 3884"/>
              <a:gd name="T15" fmla="*/ 0 h 4320"/>
              <a:gd name="T16" fmla="*/ 3502 w 3884"/>
              <a:gd name="T17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84" h="4320">
                <a:moveTo>
                  <a:pt x="3502" y="0"/>
                </a:moveTo>
                <a:lnTo>
                  <a:pt x="3502" y="3998"/>
                </a:lnTo>
                <a:lnTo>
                  <a:pt x="0" y="3998"/>
                </a:lnTo>
                <a:lnTo>
                  <a:pt x="0" y="4320"/>
                </a:lnTo>
                <a:lnTo>
                  <a:pt x="3502" y="4320"/>
                </a:lnTo>
                <a:lnTo>
                  <a:pt x="3884" y="4320"/>
                </a:lnTo>
                <a:lnTo>
                  <a:pt x="3884" y="3998"/>
                </a:lnTo>
                <a:lnTo>
                  <a:pt x="3884" y="0"/>
                </a:lnTo>
                <a:lnTo>
                  <a:pt x="3502" y="0"/>
                </a:lnTo>
                <a:close/>
              </a:path>
            </a:pathLst>
          </a:custGeom>
          <a:solidFill>
            <a:srgbClr val="4087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00E375-D0D6-466C-A383-E914B5C8AE5A}"/>
              </a:ext>
            </a:extLst>
          </p:cNvPr>
          <p:cNvSpPr/>
          <p:nvPr userDrawn="1"/>
        </p:nvSpPr>
        <p:spPr>
          <a:xfrm>
            <a:off x="0" y="6344402"/>
            <a:ext cx="274320" cy="510909"/>
          </a:xfrm>
          <a:prstGeom prst="rect">
            <a:avLst/>
          </a:prstGeom>
          <a:solidFill>
            <a:srgbClr val="397D5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D090841D-81E2-4E83-8067-E18C5C3AF8FF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4031D8B-25E9-D440-A0B7-53853A82E6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07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1653735"/>
            <a:ext cx="11430000" cy="4047778"/>
          </a:xfrm>
        </p:spPr>
        <p:txBody>
          <a:bodyPr/>
          <a:lstStyle>
            <a:lvl1pPr marL="288925" indent="-288925">
              <a:spcBef>
                <a:spcPts val="18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>
                <a:latin typeface="+mn-lt"/>
                <a:cs typeface="Arial" panose="020B0604020202020204" pitchFamily="34" charset="0"/>
              </a:defRPr>
            </a:lvl2pPr>
            <a:lvl3pPr marL="1031875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8" name="Rectangle 256">
            <a:extLst>
              <a:ext uri="{FF2B5EF4-FFF2-40B4-BE49-F238E27FC236}">
                <a16:creationId xmlns:a16="http://schemas.microsoft.com/office/drawing/2014/main" id="{6349825E-C749-4CDB-BDE4-DDAFE00D2BF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27458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7DAB3A-4154-42CC-B73A-07DD412DD1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01" b="-1"/>
          <a:stretch/>
        </p:blipFill>
        <p:spPr>
          <a:xfrm>
            <a:off x="6095998" y="1078992"/>
            <a:ext cx="5535025" cy="42286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679D6E9-7CB6-4816-BA71-A98C108727C8}"/>
              </a:ext>
            </a:extLst>
          </p:cNvPr>
          <p:cNvSpPr/>
          <p:nvPr userDrawn="1"/>
        </p:nvSpPr>
        <p:spPr>
          <a:xfrm>
            <a:off x="274320" y="1078992"/>
            <a:ext cx="5821680" cy="4228673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2F47A-E421-4CE0-A746-76A8C436B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352479"/>
            <a:ext cx="5413469" cy="11007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068FB31-3CF5-496E-BC0D-61D682234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2217" y="2891883"/>
            <a:ext cx="5431021" cy="2252546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buClr>
                <a:schemeClr val="tx1"/>
              </a:buClr>
              <a:buFont typeface="Century Gothic" panose="020B0502020202020204" pitchFamily="34" charset="0"/>
              <a:buChar char="–"/>
              <a:defRPr sz="1800">
                <a:latin typeface="Century Gothic" panose="020B0502020202020204" pitchFamily="34" charset="0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ACC93F-6123-3F49-8C15-4A811AF8B7BB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756F41-5AD0-C346-AE90-A0206E07D1B9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E79036-1F33-40EB-AB47-F9529E5C3C6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2" name="Freeform 7">
            <a:extLst>
              <a:ext uri="{FF2B5EF4-FFF2-40B4-BE49-F238E27FC236}">
                <a16:creationId xmlns:a16="http://schemas.microsoft.com/office/drawing/2014/main" id="{3E861E90-11A2-4A0B-85EB-1A2865C9A48F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CBCBC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671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425236" cy="535531"/>
          </a:xfrm>
        </p:spPr>
        <p:txBody>
          <a:bodyPr/>
          <a:lstStyle>
            <a:lvl1pPr>
              <a:lnSpc>
                <a:spcPct val="90000"/>
              </a:lnSpc>
              <a:defRPr sz="3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" name="Rectangle 256">
            <a:extLst>
              <a:ext uri="{FF2B5EF4-FFF2-40B4-BE49-F238E27FC236}">
                <a16:creationId xmlns:a16="http://schemas.microsoft.com/office/drawing/2014/main" id="{BF6A1C92-1EE6-4390-85D8-ACD208CF9DB8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0DD0A2A-0355-AA49-9A3F-AB977E14FC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582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D6DB211-F94D-644A-8C58-020193A03AAA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7010" y="1444752"/>
            <a:ext cx="5507832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010" y="2275467"/>
            <a:ext cx="5507832" cy="3373229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444752"/>
            <a:ext cx="5504688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275467"/>
            <a:ext cx="5504688" cy="3373229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C0632-ACDA-4D24-A2CC-14539B91BC55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DF833AF-F2DD-B245-B5D3-AAD481D065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578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3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7FC5867-1737-E84C-B42D-608A49EBBAA6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361047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361047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3659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3659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14350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9D91D4C-0C90-4594-94C2-E939B6EF57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48562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1A87D9D-30BD-4BC1-AB79-1F900F87185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48562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14350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4B83B09-CF3A-4A36-84C0-D32086A13DE2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0BAAAD4-FBA9-4334-AA6C-9B74AC2A83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005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35551"/>
            <a:ext cx="5840756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6351585" y="1435551"/>
            <a:ext cx="5840415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583867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6351584" y="948037"/>
            <a:ext cx="584041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80804" y="966165"/>
            <a:ext cx="5815195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0804" y="1517523"/>
            <a:ext cx="5815195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6357344" y="966165"/>
            <a:ext cx="5811876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6357344" y="1517523"/>
            <a:ext cx="5811876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42737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1069" y="65460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1714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35551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4299090" y="1435551"/>
            <a:ext cx="3867912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8323860" y="1435551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3866758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4299089" y="948037"/>
            <a:ext cx="386791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8323860" y="948037"/>
            <a:ext cx="3885931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8000" y="966165"/>
            <a:ext cx="3833880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3464" y="1517904"/>
            <a:ext cx="3833880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4312016" y="966165"/>
            <a:ext cx="3831692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4319831" y="1517904"/>
            <a:ext cx="3831692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8337939" y="966165"/>
            <a:ext cx="3797323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8345754" y="1517904"/>
            <a:ext cx="3797323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936" y="347472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1069" y="65460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5213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8816" y="966459"/>
            <a:ext cx="2881524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19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328861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3288610" y="948037"/>
            <a:ext cx="287480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630290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6302901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5F09E4-91A6-437A-BED4-ED7995D473E7}"/>
              </a:ext>
            </a:extLst>
          </p:cNvPr>
          <p:cNvSpPr/>
          <p:nvPr userDrawn="1"/>
        </p:nvSpPr>
        <p:spPr>
          <a:xfrm>
            <a:off x="9317192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92D3D3-2A2D-4482-B3F5-B0CBCD39D93A}"/>
              </a:ext>
            </a:extLst>
          </p:cNvPr>
          <p:cNvSpPr/>
          <p:nvPr userDrawn="1"/>
        </p:nvSpPr>
        <p:spPr>
          <a:xfrm>
            <a:off x="9317193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3464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914400" indent="-227013">
              <a:lnSpc>
                <a:spcPct val="90000"/>
              </a:lnSpc>
              <a:buFont typeface="Century Gothic" panose="020B0502020202020204" pitchFamily="34" charset="0"/>
              <a:buChar char="•"/>
              <a:tabLst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3283916" y="969264"/>
            <a:ext cx="2881524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3305378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>
              <a:lnSpc>
                <a:spcPct val="90000"/>
              </a:lnSpc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6304922" y="969264"/>
            <a:ext cx="2868091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6312952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47472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757D323C-D2DD-42C4-81D6-6224EE035EE4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9312498" y="969264"/>
            <a:ext cx="2879502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0" name="Content Placeholder 5">
            <a:extLst>
              <a:ext uri="{FF2B5EF4-FFF2-40B4-BE49-F238E27FC236}">
                <a16:creationId xmlns:a16="http://schemas.microsoft.com/office/drawing/2014/main" id="{6D6262AB-5413-4C3B-B769-39B07A6E5626}"/>
              </a:ext>
            </a:extLst>
          </p:cNvPr>
          <p:cNvSpPr>
            <a:spLocks noGrp="1"/>
          </p:cNvSpPr>
          <p:nvPr userDrawn="1">
            <p:ph sz="quarter" idx="13"/>
          </p:nvPr>
        </p:nvSpPr>
        <p:spPr>
          <a:xfrm>
            <a:off x="9331938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46977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9768" y="274320"/>
            <a:ext cx="11430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1614" y="1650029"/>
            <a:ext cx="11419468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3B0D07-6BED-A646-84B4-4749F06D657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5832D77F-AA48-5846-ACCE-C0EB6A92350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16607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0" name="Rectangle 256">
            <a:extLst>
              <a:ext uri="{FF2B5EF4-FFF2-40B4-BE49-F238E27FC236}">
                <a16:creationId xmlns:a16="http://schemas.microsoft.com/office/drawing/2014/main" id="{323F2AC7-81B7-4181-8965-07F2D3F8B684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575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732" r:id="rId2"/>
    <p:sldLayoutId id="2147483716" r:id="rId3"/>
    <p:sldLayoutId id="2147483736" r:id="rId4"/>
    <p:sldLayoutId id="2147483663" r:id="rId5"/>
    <p:sldLayoutId id="2147483685" r:id="rId6"/>
    <p:sldLayoutId id="2147483750" r:id="rId7"/>
    <p:sldLayoutId id="2147483755" r:id="rId8"/>
    <p:sldLayoutId id="2147483754" r:id="rId9"/>
    <p:sldLayoutId id="2147483667" r:id="rId10"/>
    <p:sldLayoutId id="2147483725" r:id="rId11"/>
    <p:sldLayoutId id="2147483756" r:id="rId12"/>
    <p:sldLayoutId id="2147483678" r:id="rId13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87338" indent="-28733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8975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–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030288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»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800C1-4BD0-4441-9F02-CABA00D22C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736" y="1388962"/>
            <a:ext cx="8678194" cy="535531"/>
          </a:xfrm>
        </p:spPr>
        <p:txBody>
          <a:bodyPr/>
          <a:lstStyle/>
          <a:p>
            <a:r>
              <a:rPr lang="en-US" dirty="0"/>
              <a:t>Area Detector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112E8D-8CA8-4596-914D-BD6FE69564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7480" y="3013455"/>
            <a:ext cx="7547657" cy="2028101"/>
          </a:xfrm>
        </p:spPr>
        <p:txBody>
          <a:bodyPr/>
          <a:lstStyle/>
          <a:p>
            <a:r>
              <a:rPr lang="en-US" dirty="0"/>
              <a:t>Feb. 2022</a:t>
            </a:r>
          </a:p>
          <a:p>
            <a:endParaRPr lang="en-US" dirty="0"/>
          </a:p>
          <a:p>
            <a:r>
              <a:rPr lang="en-US" dirty="0"/>
              <a:t>Kay </a:t>
            </a:r>
            <a:r>
              <a:rPr lang="en-US" dirty="0" err="1"/>
              <a:t>Kasemir</a:t>
            </a:r>
            <a:r>
              <a:rPr lang="en-US" dirty="0"/>
              <a:t>, Klemen Vodopivec</a:t>
            </a:r>
            <a:br>
              <a:rPr lang="en-US" dirty="0"/>
            </a:br>
            <a:r>
              <a:rPr lang="en-US" dirty="0"/>
              <a:t>based on presentations by Mark Rivers, APS, U. Chicago</a:t>
            </a:r>
          </a:p>
        </p:txBody>
      </p:sp>
    </p:spTree>
    <p:extLst>
      <p:ext uri="{BB962C8B-B14F-4D97-AF65-F5344CB8AC3E}">
        <p14:creationId xmlns:p14="http://schemas.microsoft.com/office/powerpoint/2010/main" val="1713182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1DC77-658A-8A46-A21F-BA83692AB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NDPluginStdArrays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A83D62-1C0F-974A-B043-21EDD5056A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182030"/>
            <a:ext cx="11430000" cy="5475248"/>
          </a:xfrm>
        </p:spPr>
        <p:txBody>
          <a:bodyPr/>
          <a:lstStyle/>
          <a:p>
            <a:r>
              <a:rPr lang="en-US" dirty="0"/>
              <a:t>Serves image as Channel Access waveform</a:t>
            </a:r>
          </a:p>
          <a:p>
            <a:r>
              <a:rPr lang="en-US" dirty="0"/>
              <a:t>On Detector,</a:t>
            </a:r>
            <a:br>
              <a:rPr lang="en-US" dirty="0"/>
            </a:br>
            <a:r>
              <a:rPr lang="en-US" dirty="0"/>
              <a:t>Plugins, All,</a:t>
            </a:r>
            <a:br>
              <a:rPr lang="en-US" dirty="0"/>
            </a:br>
            <a:r>
              <a:rPr lang="en-US" dirty="0"/>
              <a:t>find </a:t>
            </a:r>
            <a:r>
              <a:rPr lang="en-US" dirty="0" err="1"/>
              <a:t>NDPluginStdArrays</a:t>
            </a:r>
            <a:endParaRPr lang="en-US" dirty="0"/>
          </a:p>
          <a:p>
            <a:pPr lvl="1"/>
            <a:r>
              <a:rPr lang="en-US" dirty="0"/>
              <a:t>Port = “SIM1”</a:t>
            </a:r>
          </a:p>
          <a:p>
            <a:pPr lvl="1"/>
            <a:r>
              <a:rPr lang="en-US" dirty="0"/>
              <a:t>Enable</a:t>
            </a:r>
          </a:p>
          <a:p>
            <a:pPr marL="398463" lvl="1" indent="0">
              <a:buNone/>
            </a:pPr>
            <a:endParaRPr lang="en-US" dirty="0"/>
          </a:p>
          <a:p>
            <a:r>
              <a:rPr lang="en-US" dirty="0" err="1"/>
              <a:t>AreaDetectorDemo.bob</a:t>
            </a:r>
            <a:br>
              <a:rPr lang="en-US" dirty="0"/>
            </a:br>
            <a:r>
              <a:rPr lang="en-US" dirty="0"/>
              <a:t>shows image</a:t>
            </a:r>
          </a:p>
          <a:p>
            <a:pPr lvl="1"/>
            <a:r>
              <a:rPr lang="en-US" dirty="0"/>
              <a:t>PV: 13SIM1:image1:ArrayData</a:t>
            </a:r>
          </a:p>
          <a:p>
            <a:pPr lvl="1"/>
            <a:r>
              <a:rPr lang="en-US" dirty="0"/>
              <a:t>Data Width x Height: 1024 x 1024</a:t>
            </a:r>
          </a:p>
          <a:p>
            <a:pPr lvl="1"/>
            <a:r>
              <a:rPr lang="en-US" dirty="0"/>
              <a:t>[x] Unsigned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7E64BF-E09C-CA42-9C62-1F926CAC91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27756" y="1748447"/>
            <a:ext cx="7564244" cy="7701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316664E-0DF5-C644-9A3D-E6AC8CB0A2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9300" y="2843114"/>
            <a:ext cx="4545727" cy="3936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427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9CB57-B008-7C40-84B1-846E1D9BD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NDPluginOverlay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32A063-7297-7740-B6BC-48F1D65390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7" y="977575"/>
            <a:ext cx="11430000" cy="4474879"/>
          </a:xfrm>
        </p:spPr>
        <p:txBody>
          <a:bodyPr/>
          <a:lstStyle/>
          <a:p>
            <a:r>
              <a:rPr lang="en-US" dirty="0"/>
              <a:t>Adds rectangles, text etc. to image</a:t>
            </a:r>
          </a:p>
          <a:p>
            <a:r>
              <a:rPr lang="en-US" dirty="0"/>
              <a:t>On Detector, Plugins, All, find </a:t>
            </a:r>
            <a:r>
              <a:rPr lang="en-US" dirty="0" err="1"/>
              <a:t>NDPluginOverlay</a:t>
            </a:r>
            <a:r>
              <a:rPr lang="en-US" dirty="0"/>
              <a:t> “OVER1”</a:t>
            </a:r>
          </a:p>
          <a:p>
            <a:pPr lvl="1"/>
            <a:r>
              <a:rPr lang="en-US" dirty="0"/>
              <a:t>Set its Port to “SIM1”, Enable</a:t>
            </a:r>
          </a:p>
          <a:p>
            <a:pPr lvl="1"/>
            <a:r>
              <a:rPr lang="en-US" dirty="0"/>
              <a:t>Change </a:t>
            </a:r>
            <a:r>
              <a:rPr lang="en-US" dirty="0" err="1"/>
              <a:t>NDPluginStdArrays’s</a:t>
            </a:r>
            <a:r>
              <a:rPr lang="en-US" dirty="0"/>
              <a:t> Port to “OVER1”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398463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Press “More”, select first of the “Individual Overlays”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6AB2D2-8303-E446-9DAE-13AB3396CF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2781"/>
          <a:stretch/>
        </p:blipFill>
        <p:spPr>
          <a:xfrm>
            <a:off x="1219386" y="2980840"/>
            <a:ext cx="10972614" cy="10790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BF60E2B-439D-734B-9B9F-D02CEB68B3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3828"/>
          <a:stretch/>
        </p:blipFill>
        <p:spPr>
          <a:xfrm>
            <a:off x="1219386" y="4223695"/>
            <a:ext cx="10972614" cy="468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8209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9CB57-B008-7C40-84B1-846E1D9BD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NDPluginOverlay</a:t>
            </a:r>
            <a:r>
              <a:rPr lang="en-US" dirty="0"/>
              <a:t>.. Overlay #1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32A063-7297-7740-B6BC-48F1D65390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7" y="992459"/>
            <a:ext cx="11430000" cy="63562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Configure as shown:</a:t>
            </a:r>
          </a:p>
          <a:p>
            <a:endParaRPr lang="en-US" dirty="0"/>
          </a:p>
        </p:txBody>
      </p:sp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7958B62-3483-D144-B76A-B1F91C66C6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28079"/>
            <a:ext cx="12192000" cy="4749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7911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F7466435-65B0-4545-BCDA-07964EFF8864}"/>
              </a:ext>
            </a:extLst>
          </p:cNvPr>
          <p:cNvSpPr/>
          <p:nvPr/>
        </p:nvSpPr>
        <p:spPr>
          <a:xfrm>
            <a:off x="559851" y="2196790"/>
            <a:ext cx="5573320" cy="3980985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Area Detector IOC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9B7BD0-B9AD-264E-80C0-8825A6C94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did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66204791-A86E-A848-8E92-B86ED75BD83C}"/>
              </a:ext>
            </a:extLst>
          </p:cNvPr>
          <p:cNvSpPr/>
          <p:nvPr/>
        </p:nvSpPr>
        <p:spPr>
          <a:xfrm>
            <a:off x="3166947" y="5114827"/>
            <a:ext cx="1338146" cy="700499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2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SIM1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AE255024-C285-0749-82BE-F8854B50AFFF}"/>
              </a:ext>
            </a:extLst>
          </p:cNvPr>
          <p:cNvSpPr/>
          <p:nvPr/>
        </p:nvSpPr>
        <p:spPr>
          <a:xfrm>
            <a:off x="3166947" y="4067943"/>
            <a:ext cx="1338146" cy="676731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2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OVER1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65B21EC-2899-0A45-A574-E52E77DB9592}"/>
              </a:ext>
            </a:extLst>
          </p:cNvPr>
          <p:cNvSpPr/>
          <p:nvPr/>
        </p:nvSpPr>
        <p:spPr>
          <a:xfrm>
            <a:off x="3166947" y="3055661"/>
            <a:ext cx="1338146" cy="676731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2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Image1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8B1C26-01CB-B146-A02B-7E4250CDD664}"/>
              </a:ext>
            </a:extLst>
          </p:cNvPr>
          <p:cNvSpPr txBox="1"/>
          <p:nvPr/>
        </p:nvSpPr>
        <p:spPr>
          <a:xfrm>
            <a:off x="1427356" y="5321159"/>
            <a:ext cx="819455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Driver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4C11FF-19C6-5646-8D12-DADB850BB822}"/>
              </a:ext>
            </a:extLst>
          </p:cNvPr>
          <p:cNvSpPr txBox="1"/>
          <p:nvPr/>
        </p:nvSpPr>
        <p:spPr>
          <a:xfrm>
            <a:off x="1427356" y="3726311"/>
            <a:ext cx="941283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Plugins</a:t>
            </a:r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BDBAA461-3106-F049-AB7D-45E6D8EAAC4C}"/>
              </a:ext>
            </a:extLst>
          </p:cNvPr>
          <p:cNvSpPr/>
          <p:nvPr/>
        </p:nvSpPr>
        <p:spPr>
          <a:xfrm>
            <a:off x="2572647" y="3055661"/>
            <a:ext cx="348973" cy="1689013"/>
          </a:xfrm>
          <a:prstGeom prst="leftBrace">
            <a:avLst/>
          </a:prstGeom>
          <a:ln w="28575">
            <a:solidFill>
              <a:schemeClr val="bg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Elbow Connector 12">
            <a:extLst>
              <a:ext uri="{FF2B5EF4-FFF2-40B4-BE49-F238E27FC236}">
                <a16:creationId xmlns:a16="http://schemas.microsoft.com/office/drawing/2014/main" id="{2054FE77-4B68-F44E-AF82-047CC9F7D8DD}"/>
              </a:ext>
            </a:extLst>
          </p:cNvPr>
          <p:cNvCxnSpPr>
            <a:cxnSpLocks/>
            <a:stCxn id="10" idx="0"/>
          </p:cNvCxnSpPr>
          <p:nvPr/>
        </p:nvCxnSpPr>
        <p:spPr>
          <a:xfrm rot="5400000" flipH="1" flipV="1">
            <a:off x="4759580" y="259619"/>
            <a:ext cx="524103" cy="3350241"/>
          </a:xfrm>
          <a:prstGeom prst="bentConnector2">
            <a:avLst/>
          </a:prstGeom>
          <a:ln w="762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8" name="Elbow Connector 17">
            <a:extLst>
              <a:ext uri="{FF2B5EF4-FFF2-40B4-BE49-F238E27FC236}">
                <a16:creationId xmlns:a16="http://schemas.microsoft.com/office/drawing/2014/main" id="{437F2FB7-26DC-EC4E-852F-9D531652BE8E}"/>
              </a:ext>
            </a:extLst>
          </p:cNvPr>
          <p:cNvCxnSpPr>
            <a:cxnSpLocks/>
            <a:stCxn id="4" idx="0"/>
          </p:cNvCxnSpPr>
          <p:nvPr/>
        </p:nvCxnSpPr>
        <p:spPr>
          <a:xfrm flipV="1">
            <a:off x="3836020" y="4724127"/>
            <a:ext cx="6351" cy="390700"/>
          </a:xfrm>
          <a:prstGeom prst="straightConnector1">
            <a:avLst/>
          </a:prstGeom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1" name="Elbow Connector 17">
            <a:extLst>
              <a:ext uri="{FF2B5EF4-FFF2-40B4-BE49-F238E27FC236}">
                <a16:creationId xmlns:a16="http://schemas.microsoft.com/office/drawing/2014/main" id="{8876A4B7-1FFD-D547-A026-DF1C353B7AA0}"/>
              </a:ext>
            </a:extLst>
          </p:cNvPr>
          <p:cNvCxnSpPr>
            <a:cxnSpLocks/>
            <a:endCxn id="6" idx="2"/>
          </p:cNvCxnSpPr>
          <p:nvPr/>
        </p:nvCxnSpPr>
        <p:spPr>
          <a:xfrm flipV="1">
            <a:off x="3836020" y="3732392"/>
            <a:ext cx="0" cy="335551"/>
          </a:xfrm>
          <a:prstGeom prst="straightConnector1">
            <a:avLst/>
          </a:prstGeom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5C64E233-8657-6C4B-891D-DF33C9771B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9986" y="208861"/>
            <a:ext cx="4949781" cy="284680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05F5F655-4C00-B541-9364-F1305E4D299A}"/>
              </a:ext>
            </a:extLst>
          </p:cNvPr>
          <p:cNvSpPr txBox="1"/>
          <p:nvPr/>
        </p:nvSpPr>
        <p:spPr>
          <a:xfrm>
            <a:off x="7582829" y="4170556"/>
            <a:ext cx="2842445" cy="10895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OVER1 offers 8 overlays:</a:t>
            </a:r>
          </a:p>
          <a:p>
            <a:pPr marL="342900" indent="-342900" algn="l">
              <a:lnSpc>
                <a:spcPct val="90000"/>
              </a:lnSpc>
              <a:buAutoNum type="arabicParenR"/>
            </a:pPr>
            <a:r>
              <a:rPr lang="en-US" dirty="0">
                <a:latin typeface="+mn-lt"/>
              </a:rPr>
              <a:t>Rectangle</a:t>
            </a:r>
          </a:p>
          <a:p>
            <a:pPr marL="342900" indent="-342900" algn="l">
              <a:lnSpc>
                <a:spcPct val="90000"/>
              </a:lnSpc>
              <a:buAutoNum type="arabicParenR"/>
            </a:pPr>
            <a:r>
              <a:rPr lang="en-US" dirty="0">
                <a:latin typeface="+mn-lt"/>
              </a:rPr>
              <a:t>Text “Hello”</a:t>
            </a:r>
          </a:p>
          <a:p>
            <a:pPr marL="342900" indent="-342900" algn="l">
              <a:lnSpc>
                <a:spcPct val="90000"/>
              </a:lnSpc>
              <a:buAutoNum type="arabicParenR"/>
            </a:pPr>
            <a:r>
              <a:rPr lang="en-US" dirty="0">
                <a:latin typeface="+mn-lt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3890877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EE282-4E09-0947-9553-6D5F31C0E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NDPluginStats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A01AB0-F03A-6E47-985F-610679F8F0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204332"/>
            <a:ext cx="11430000" cy="4497181"/>
          </a:xfrm>
        </p:spPr>
        <p:txBody>
          <a:bodyPr/>
          <a:lstStyle/>
          <a:p>
            <a:r>
              <a:rPr lang="en-US" dirty="0"/>
              <a:t>Computes min, max intensity etc.</a:t>
            </a:r>
          </a:p>
          <a:p>
            <a:r>
              <a:rPr lang="en-US" dirty="0"/>
              <a:t>Computes profiles</a:t>
            </a:r>
          </a:p>
          <a:p>
            <a:r>
              <a:rPr lang="en-US" dirty="0"/>
              <a:t>Advanced image statistics</a:t>
            </a:r>
          </a:p>
          <a:p>
            <a:pPr lvl="1"/>
            <a:r>
              <a:rPr lang="en-US" dirty="0"/>
              <a:t>Excess Kurtosis (flatness)</a:t>
            </a:r>
          </a:p>
          <a:p>
            <a:pPr lvl="1"/>
            <a:r>
              <a:rPr lang="en-US" dirty="0"/>
              <a:t>Skewness (symmetry)</a:t>
            </a:r>
          </a:p>
          <a:p>
            <a:pPr lvl="1"/>
            <a:r>
              <a:rPr lang="en-US" dirty="0"/>
              <a:t>Centroid &amp; sigma</a:t>
            </a:r>
          </a:p>
          <a:p>
            <a:r>
              <a:rPr lang="en-US" dirty="0"/>
              <a:t>On Detector, Plugins, All,</a:t>
            </a:r>
            <a:br>
              <a:rPr lang="en-US" dirty="0"/>
            </a:br>
            <a:r>
              <a:rPr lang="en-US" dirty="0"/>
              <a:t>find </a:t>
            </a:r>
            <a:r>
              <a:rPr lang="en-US" dirty="0" err="1"/>
              <a:t>NDPluginStats</a:t>
            </a:r>
            <a:r>
              <a:rPr lang="en-US" dirty="0"/>
              <a:t> “STATS1”, “More”</a:t>
            </a:r>
          </a:p>
          <a:p>
            <a:pPr lvl="1"/>
            <a:r>
              <a:rPr lang="en-US" dirty="0"/>
              <a:t>Set its Port to “SIM1”, Enable</a:t>
            </a:r>
          </a:p>
          <a:p>
            <a:pPr lvl="1"/>
            <a:r>
              <a:rPr lang="en-US" dirty="0"/>
              <a:t>Note how the Statistics show</a:t>
            </a:r>
            <a:br>
              <a:rPr lang="en-US" dirty="0"/>
            </a:br>
            <a:r>
              <a:rPr lang="en-US" dirty="0" err="1"/>
              <a:t>min..max</a:t>
            </a:r>
            <a:r>
              <a:rPr lang="en-US" dirty="0"/>
              <a:t> of 0..255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56854F-C2B7-C44B-BF07-EF0F1C88CE3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13329" y="544068"/>
            <a:ext cx="4630616" cy="3463270"/>
          </a:xfrm>
          <a:prstGeom prst="rect">
            <a:avLst/>
          </a:prstGeom>
        </p:spPr>
      </p:pic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15D2B3B-922B-DA44-B33D-50D629C1B1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5486" y="4277086"/>
            <a:ext cx="4203700" cy="257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7503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EE282-4E09-0947-9553-6D5F31C0E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NDPluginROI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A01AB0-F03A-6E47-985F-610679F8F0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204332"/>
            <a:ext cx="11430000" cy="4497181"/>
          </a:xfrm>
        </p:spPr>
        <p:txBody>
          <a:bodyPr/>
          <a:lstStyle/>
          <a:p>
            <a:r>
              <a:rPr lang="en-US" dirty="0"/>
              <a:t>Performs Region-Of-Interest calculations</a:t>
            </a:r>
          </a:p>
          <a:p>
            <a:pPr lvl="1"/>
            <a:r>
              <a:rPr lang="en-US" dirty="0"/>
              <a:t>Selects part of image</a:t>
            </a:r>
          </a:p>
          <a:p>
            <a:r>
              <a:rPr lang="en-US" dirty="0"/>
              <a:t>On Detector, Plugins, All, find </a:t>
            </a:r>
            <a:r>
              <a:rPr lang="en-US" dirty="0" err="1"/>
              <a:t>NDPluginROI</a:t>
            </a:r>
            <a:r>
              <a:rPr lang="en-US" dirty="0"/>
              <a:t> “ROI1”, “More”</a:t>
            </a:r>
          </a:p>
          <a:p>
            <a:pPr lvl="1"/>
            <a:r>
              <a:rPr lang="en-US" dirty="0"/>
              <a:t>Set its Port to “SIM1”, Enable</a:t>
            </a:r>
          </a:p>
          <a:p>
            <a:pPr lvl="1"/>
            <a:r>
              <a:rPr lang="en-US" dirty="0"/>
              <a:t>Set X and Y ROI size to 10, so ROI is small 10x10 corner of image</a:t>
            </a:r>
          </a:p>
          <a:p>
            <a:pPr lvl="1"/>
            <a:endParaRPr lang="en-US" dirty="0"/>
          </a:p>
          <a:p>
            <a:r>
              <a:rPr lang="en-US" dirty="0"/>
              <a:t>Back in STAT1, change port from “SIM1” to “ROI1”</a:t>
            </a:r>
          </a:p>
          <a:p>
            <a:pPr lvl="1"/>
            <a:r>
              <a:rPr lang="en-US" dirty="0"/>
              <a:t>Note how the Statistics show a varying </a:t>
            </a:r>
            <a:r>
              <a:rPr lang="en-US" dirty="0" err="1"/>
              <a:t>min..max</a:t>
            </a:r>
            <a:r>
              <a:rPr lang="en-US" dirty="0"/>
              <a:t> as the image data rolls through that ROI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4448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F7466435-65B0-4545-BCDA-07964EFF8864}"/>
              </a:ext>
            </a:extLst>
          </p:cNvPr>
          <p:cNvSpPr/>
          <p:nvPr/>
        </p:nvSpPr>
        <p:spPr>
          <a:xfrm>
            <a:off x="559851" y="2196790"/>
            <a:ext cx="5573320" cy="3980985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Area Detector IOC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9B7BD0-B9AD-264E-80C0-8825A6C94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did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66204791-A86E-A848-8E92-B86ED75BD83C}"/>
              </a:ext>
            </a:extLst>
          </p:cNvPr>
          <p:cNvSpPr/>
          <p:nvPr/>
        </p:nvSpPr>
        <p:spPr>
          <a:xfrm>
            <a:off x="3166947" y="5114827"/>
            <a:ext cx="1338146" cy="700499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2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SIM1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AE255024-C285-0749-82BE-F8854B50AFFF}"/>
              </a:ext>
            </a:extLst>
          </p:cNvPr>
          <p:cNvSpPr/>
          <p:nvPr/>
        </p:nvSpPr>
        <p:spPr>
          <a:xfrm>
            <a:off x="3166947" y="4067943"/>
            <a:ext cx="1338146" cy="676731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2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OVER1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65B21EC-2899-0A45-A574-E52E77DB9592}"/>
              </a:ext>
            </a:extLst>
          </p:cNvPr>
          <p:cNvSpPr/>
          <p:nvPr/>
        </p:nvSpPr>
        <p:spPr>
          <a:xfrm>
            <a:off x="3166947" y="3055661"/>
            <a:ext cx="1338146" cy="676731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2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Image1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8B1C26-01CB-B146-A02B-7E4250CDD664}"/>
              </a:ext>
            </a:extLst>
          </p:cNvPr>
          <p:cNvSpPr txBox="1"/>
          <p:nvPr/>
        </p:nvSpPr>
        <p:spPr>
          <a:xfrm>
            <a:off x="1427356" y="5321159"/>
            <a:ext cx="819455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Driver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4C11FF-19C6-5646-8D12-DADB850BB822}"/>
              </a:ext>
            </a:extLst>
          </p:cNvPr>
          <p:cNvSpPr txBox="1"/>
          <p:nvPr/>
        </p:nvSpPr>
        <p:spPr>
          <a:xfrm>
            <a:off x="1427356" y="3726311"/>
            <a:ext cx="941283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Plugins</a:t>
            </a:r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BDBAA461-3106-F049-AB7D-45E6D8EAAC4C}"/>
              </a:ext>
            </a:extLst>
          </p:cNvPr>
          <p:cNvSpPr/>
          <p:nvPr/>
        </p:nvSpPr>
        <p:spPr>
          <a:xfrm>
            <a:off x="2572647" y="3055661"/>
            <a:ext cx="348973" cy="1689013"/>
          </a:xfrm>
          <a:prstGeom prst="leftBrace">
            <a:avLst/>
          </a:prstGeom>
          <a:ln w="28575">
            <a:solidFill>
              <a:schemeClr val="bg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Elbow Connector 12">
            <a:extLst>
              <a:ext uri="{FF2B5EF4-FFF2-40B4-BE49-F238E27FC236}">
                <a16:creationId xmlns:a16="http://schemas.microsoft.com/office/drawing/2014/main" id="{2054FE77-4B68-F44E-AF82-047CC9F7D8DD}"/>
              </a:ext>
            </a:extLst>
          </p:cNvPr>
          <p:cNvCxnSpPr>
            <a:cxnSpLocks/>
            <a:stCxn id="10" idx="0"/>
          </p:cNvCxnSpPr>
          <p:nvPr/>
        </p:nvCxnSpPr>
        <p:spPr>
          <a:xfrm rot="5400000" flipH="1" flipV="1">
            <a:off x="4759580" y="259619"/>
            <a:ext cx="524103" cy="3350241"/>
          </a:xfrm>
          <a:prstGeom prst="bentConnector2">
            <a:avLst/>
          </a:prstGeom>
          <a:ln w="762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8" name="Elbow Connector 17">
            <a:extLst>
              <a:ext uri="{FF2B5EF4-FFF2-40B4-BE49-F238E27FC236}">
                <a16:creationId xmlns:a16="http://schemas.microsoft.com/office/drawing/2014/main" id="{437F2FB7-26DC-EC4E-852F-9D531652BE8E}"/>
              </a:ext>
            </a:extLst>
          </p:cNvPr>
          <p:cNvCxnSpPr>
            <a:cxnSpLocks/>
            <a:stCxn id="4" idx="0"/>
          </p:cNvCxnSpPr>
          <p:nvPr/>
        </p:nvCxnSpPr>
        <p:spPr>
          <a:xfrm flipV="1">
            <a:off x="3836020" y="4724127"/>
            <a:ext cx="6351" cy="390700"/>
          </a:xfrm>
          <a:prstGeom prst="straightConnector1">
            <a:avLst/>
          </a:prstGeom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1" name="Elbow Connector 17">
            <a:extLst>
              <a:ext uri="{FF2B5EF4-FFF2-40B4-BE49-F238E27FC236}">
                <a16:creationId xmlns:a16="http://schemas.microsoft.com/office/drawing/2014/main" id="{8876A4B7-1FFD-D547-A026-DF1C353B7AA0}"/>
              </a:ext>
            </a:extLst>
          </p:cNvPr>
          <p:cNvCxnSpPr>
            <a:cxnSpLocks/>
            <a:endCxn id="6" idx="2"/>
          </p:cNvCxnSpPr>
          <p:nvPr/>
        </p:nvCxnSpPr>
        <p:spPr>
          <a:xfrm flipV="1">
            <a:off x="3836020" y="3732392"/>
            <a:ext cx="0" cy="335551"/>
          </a:xfrm>
          <a:prstGeom prst="straightConnector1">
            <a:avLst/>
          </a:prstGeom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5C64E233-8657-6C4B-891D-DF33C9771B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9986" y="208861"/>
            <a:ext cx="4949781" cy="2846800"/>
          </a:xfrm>
          <a:prstGeom prst="rect">
            <a:avLst/>
          </a:prstGeom>
        </p:spPr>
      </p:pic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95A47435-B27A-CA43-8B3A-5456FF35C353}"/>
              </a:ext>
            </a:extLst>
          </p:cNvPr>
          <p:cNvSpPr/>
          <p:nvPr/>
        </p:nvSpPr>
        <p:spPr>
          <a:xfrm>
            <a:off x="4718327" y="3049580"/>
            <a:ext cx="1338146" cy="676731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2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STATS1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BEA7FFA4-A79B-384B-8B4E-1B2A35C53E6A}"/>
              </a:ext>
            </a:extLst>
          </p:cNvPr>
          <p:cNvSpPr/>
          <p:nvPr/>
        </p:nvSpPr>
        <p:spPr>
          <a:xfrm>
            <a:off x="4718327" y="4067942"/>
            <a:ext cx="1338146" cy="676731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2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ROI1</a:t>
            </a:r>
          </a:p>
        </p:txBody>
      </p:sp>
      <p:cxnSp>
        <p:nvCxnSpPr>
          <p:cNvPr id="17" name="Elbow Connector 17">
            <a:extLst>
              <a:ext uri="{FF2B5EF4-FFF2-40B4-BE49-F238E27FC236}">
                <a16:creationId xmlns:a16="http://schemas.microsoft.com/office/drawing/2014/main" id="{1B7C4B2C-DC42-DD4E-82CE-68C53268F425}"/>
              </a:ext>
            </a:extLst>
          </p:cNvPr>
          <p:cNvCxnSpPr>
            <a:cxnSpLocks/>
          </p:cNvCxnSpPr>
          <p:nvPr/>
        </p:nvCxnSpPr>
        <p:spPr>
          <a:xfrm flipV="1">
            <a:off x="5387400" y="3726311"/>
            <a:ext cx="0" cy="335551"/>
          </a:xfrm>
          <a:prstGeom prst="straightConnector1">
            <a:avLst/>
          </a:prstGeom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9" name="Elbow Connector 17">
            <a:extLst>
              <a:ext uri="{FF2B5EF4-FFF2-40B4-BE49-F238E27FC236}">
                <a16:creationId xmlns:a16="http://schemas.microsoft.com/office/drawing/2014/main" id="{3D0D815E-9714-CC48-92E5-8E6E31D0EAE1}"/>
              </a:ext>
            </a:extLst>
          </p:cNvPr>
          <p:cNvCxnSpPr>
            <a:cxnSpLocks/>
            <a:stCxn id="4" idx="3"/>
            <a:endCxn id="16" idx="2"/>
          </p:cNvCxnSpPr>
          <p:nvPr/>
        </p:nvCxnSpPr>
        <p:spPr>
          <a:xfrm flipV="1">
            <a:off x="4505093" y="4744673"/>
            <a:ext cx="882307" cy="720404"/>
          </a:xfrm>
          <a:prstGeom prst="bentConnector2">
            <a:avLst/>
          </a:prstGeom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30104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C0A4C-FDE9-8A40-AC40-20232A3CF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Plugins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C20185-FBAE-2D45-80AA-9D42FE420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471961"/>
            <a:ext cx="11430000" cy="4229552"/>
          </a:xfrm>
        </p:spPr>
        <p:txBody>
          <a:bodyPr/>
          <a:lstStyle/>
          <a:p>
            <a:r>
              <a:rPr lang="en-US" dirty="0"/>
              <a:t>Process</a:t>
            </a:r>
          </a:p>
          <a:p>
            <a:pPr lvl="1"/>
            <a:r>
              <a:rPr lang="en-US" dirty="0"/>
              <a:t>Background subtraction, clipping, recursive averaging over N images, ..</a:t>
            </a:r>
          </a:p>
          <a:p>
            <a:r>
              <a:rPr lang="en-US" dirty="0"/>
              <a:t>Saving images in various formats</a:t>
            </a:r>
          </a:p>
          <a:p>
            <a:pPr lvl="1"/>
            <a:r>
              <a:rPr lang="en-US" dirty="0"/>
              <a:t>Adding data from PVs as “Attributes”</a:t>
            </a:r>
          </a:p>
          <a:p>
            <a:pPr lvl="1"/>
            <a:r>
              <a:rPr lang="en-US" dirty="0"/>
              <a:t>PNG, JPEG, TIFF</a:t>
            </a:r>
            <a:r>
              <a:rPr lang="en-US"/>
              <a:t>, HDF5, …</a:t>
            </a:r>
            <a:endParaRPr lang="en-US" dirty="0"/>
          </a:p>
          <a:p>
            <a:r>
              <a:rPr lang="en-US" dirty="0"/>
              <a:t>Serving </a:t>
            </a:r>
            <a:r>
              <a:rPr lang="en-US" dirty="0" err="1"/>
              <a:t>NDArray</a:t>
            </a:r>
            <a:r>
              <a:rPr lang="en-US" dirty="0"/>
              <a:t> via PVA</a:t>
            </a:r>
          </a:p>
          <a:p>
            <a:pPr lvl="1"/>
            <a:r>
              <a:rPr lang="en-US" dirty="0"/>
              <a:t>For displays: No need to configure size, data type, …</a:t>
            </a:r>
          </a:p>
          <a:p>
            <a:pPr lvl="1"/>
            <a:r>
              <a:rPr lang="en-US" dirty="0"/>
              <a:t>For </a:t>
            </a:r>
            <a:r>
              <a:rPr lang="en-US" dirty="0" err="1"/>
              <a:t>ADPvAccess</a:t>
            </a:r>
            <a:r>
              <a:rPr lang="en-US" dirty="0"/>
              <a:t> Driver: Process data on different hosts</a:t>
            </a:r>
          </a:p>
        </p:txBody>
      </p:sp>
    </p:spTree>
    <p:extLst>
      <p:ext uri="{BB962C8B-B14F-4D97-AF65-F5344CB8AC3E}">
        <p14:creationId xmlns:p14="http://schemas.microsoft.com/office/powerpoint/2010/main" val="17538174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A4091-9410-F846-A132-07E4BA743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NDPluginPVA</a:t>
            </a:r>
            <a:r>
              <a:rPr lang="en-US" dirty="0"/>
              <a:t> – Serve PVA ‘Image’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6B9D3C-DB28-C340-B8CF-D2AD7229FC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7" y="1121300"/>
            <a:ext cx="11430000" cy="5557292"/>
          </a:xfrm>
        </p:spPr>
        <p:txBody>
          <a:bodyPr/>
          <a:lstStyle/>
          <a:p>
            <a:r>
              <a:rPr lang="en-US" dirty="0"/>
              <a:t>In Plugins, “PVA1”</a:t>
            </a:r>
          </a:p>
          <a:p>
            <a:pPr lvl="1"/>
            <a:r>
              <a:rPr lang="en-US" dirty="0"/>
              <a:t>Set its Port to “SIM1” or “OVER1”, Enable</a:t>
            </a:r>
            <a:br>
              <a:rPr lang="en-US" dirty="0"/>
            </a:br>
            <a:endParaRPr lang="en-US" dirty="0"/>
          </a:p>
          <a:p>
            <a:r>
              <a:rPr lang="en-US" dirty="0" err="1"/>
              <a:t>PVAccess</a:t>
            </a:r>
            <a:r>
              <a:rPr lang="en-US" dirty="0"/>
              <a:t> Tests</a:t>
            </a:r>
          </a:p>
          <a:p>
            <a:pPr lvl="1"/>
            <a:r>
              <a:rPr lang="en-US" dirty="0" err="1"/>
              <a:t>pvlist</a:t>
            </a:r>
            <a:endParaRPr lang="en-US" dirty="0"/>
          </a:p>
          <a:p>
            <a:pPr lvl="1"/>
            <a:r>
              <a:rPr lang="en-US" dirty="0" err="1"/>
              <a:t>pvinfo</a:t>
            </a:r>
            <a:r>
              <a:rPr lang="en-US" dirty="0"/>
              <a:t> 13SIM1:Pva1:Image</a:t>
            </a:r>
          </a:p>
          <a:p>
            <a:pPr lvl="1"/>
            <a:r>
              <a:rPr lang="en-US" dirty="0" err="1"/>
              <a:t>pvget</a:t>
            </a:r>
            <a:r>
              <a:rPr lang="en-US" dirty="0"/>
              <a:t> -r 'field(dimension)' 13SIM1:Pva1:Image</a:t>
            </a:r>
          </a:p>
          <a:p>
            <a:pPr lvl="1"/>
            <a:endParaRPr lang="en-US" dirty="0"/>
          </a:p>
          <a:p>
            <a:r>
              <a:rPr lang="en-US" dirty="0"/>
              <a:t>In Display</a:t>
            </a:r>
          </a:p>
          <a:p>
            <a:pPr lvl="1"/>
            <a:r>
              <a:rPr lang="en-US" dirty="0"/>
              <a:t>Use “Image” widget</a:t>
            </a:r>
          </a:p>
          <a:p>
            <a:pPr lvl="1"/>
            <a:r>
              <a:rPr lang="en-US" dirty="0"/>
              <a:t>Set PV</a:t>
            </a:r>
          </a:p>
          <a:p>
            <a:pPr lvl="1"/>
            <a:r>
              <a:rPr lang="en-US" dirty="0"/>
              <a:t>No need to configure data size, data type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8016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A4091-9410-F846-A132-07E4BA743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NDPluginPVA</a:t>
            </a:r>
            <a:r>
              <a:rPr lang="en-US" dirty="0"/>
              <a:t> – Serve PVA ‘Image’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43C062-9D5E-C642-9B89-9E373D3B2C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240" y="1105759"/>
            <a:ext cx="10289894" cy="5752241"/>
          </a:xfrm>
          <a:prstGeom prst="rect">
            <a:avLst/>
          </a:prstGeom>
        </p:spPr>
      </p:pic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FB308C0D-4D04-0E45-82D1-DD332EDDAD2C}"/>
              </a:ext>
            </a:extLst>
          </p:cNvPr>
          <p:cNvSpPr/>
          <p:nvPr/>
        </p:nvSpPr>
        <p:spPr>
          <a:xfrm>
            <a:off x="2754775" y="5474825"/>
            <a:ext cx="2268637" cy="1383175"/>
          </a:xfrm>
          <a:prstGeom prst="wedgeRoundRectCallout">
            <a:avLst>
              <a:gd name="adj1" fmla="val 101156"/>
              <a:gd name="adj2" fmla="val -22773"/>
              <a:gd name="adj3" fmla="val 16667"/>
            </a:avLst>
          </a:prstGeom>
          <a:solidFill>
            <a:schemeClr val="bg1">
              <a:lumMod val="85000"/>
            </a:schemeClr>
          </a:solidFill>
          <a:ln w="38100">
            <a:solidFill>
              <a:schemeClr val="bg2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Display adapts when image size and data type change</a:t>
            </a:r>
          </a:p>
        </p:txBody>
      </p:sp>
    </p:spTree>
    <p:extLst>
      <p:ext uri="{BB962C8B-B14F-4D97-AF65-F5344CB8AC3E}">
        <p14:creationId xmlns:p14="http://schemas.microsoft.com/office/powerpoint/2010/main" val="3181329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2EEEC-CD51-4549-B4BA-70E8A0EDB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Detector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91FD4D-4EAF-5747-8E2C-9375E4868E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7" y="968302"/>
            <a:ext cx="8541410" cy="5470188"/>
          </a:xfrm>
        </p:spPr>
        <p:txBody>
          <a:bodyPr/>
          <a:lstStyle/>
          <a:p>
            <a:r>
              <a:rPr lang="en-US" dirty="0"/>
              <a:t>EPICS framework for image manipulation</a:t>
            </a:r>
          </a:p>
          <a:p>
            <a:r>
              <a:rPr lang="en-US" dirty="0"/>
              <a:t>Cameras</a:t>
            </a:r>
          </a:p>
          <a:p>
            <a:pPr lvl="1"/>
            <a:r>
              <a:rPr lang="en-US" dirty="0"/>
              <a:t>Cheap “Web Cam”</a:t>
            </a:r>
          </a:p>
          <a:p>
            <a:pPr lvl="1"/>
            <a:r>
              <a:rPr lang="en-US" dirty="0"/>
              <a:t>$$$ high speed, high res.</a:t>
            </a:r>
          </a:p>
          <a:p>
            <a:pPr lvl="1"/>
            <a:r>
              <a:rPr lang="en-US" dirty="0"/>
              <a:t>Neutron, X-Ray detectors </a:t>
            </a:r>
          </a:p>
          <a:p>
            <a:r>
              <a:rPr lang="en-US" dirty="0"/>
              <a:t>Plugins collection</a:t>
            </a:r>
          </a:p>
          <a:p>
            <a:pPr lvl="1"/>
            <a:r>
              <a:rPr lang="en-US" dirty="0"/>
              <a:t>ROI</a:t>
            </a:r>
          </a:p>
          <a:p>
            <a:pPr lvl="1"/>
            <a:r>
              <a:rPr lang="en-US" dirty="0"/>
              <a:t>Transform</a:t>
            </a:r>
          </a:p>
          <a:p>
            <a:pPr lvl="1"/>
            <a:r>
              <a:rPr lang="en-US" dirty="0" err="1"/>
              <a:t>ColorConvert</a:t>
            </a:r>
            <a:endParaRPr lang="en-US" dirty="0"/>
          </a:p>
          <a:p>
            <a:pPr lvl="1"/>
            <a:r>
              <a:rPr lang="en-US" dirty="0"/>
              <a:t>Etc.</a:t>
            </a:r>
          </a:p>
          <a:p>
            <a:r>
              <a:rPr lang="en-US" dirty="0"/>
              <a:t>Extendibility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3ED702-2C06-0645-B110-C9BA477AC96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1148" y="419510"/>
            <a:ext cx="3541290" cy="26330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3BCF9D4-7B4A-DE43-B248-9B1276FF3D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3046" y="3237300"/>
            <a:ext cx="7622534" cy="3620700"/>
          </a:xfrm>
          <a:prstGeom prst="rect">
            <a:avLst/>
          </a:prstGeom>
        </p:spPr>
      </p:pic>
      <p:pic>
        <p:nvPicPr>
          <p:cNvPr id="8" name="Picture 7" descr="CG-1D First Scan.png">
            <a:extLst>
              <a:ext uri="{FF2B5EF4-FFF2-40B4-BE49-F238E27FC236}">
                <a16:creationId xmlns:a16="http://schemas.microsoft.com/office/drawing/2014/main" id="{57B001A4-860A-B046-AB22-B2FFA8A592F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70890" y="1523587"/>
            <a:ext cx="3242372" cy="3952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4851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32F35-559F-F14E-BB31-DF305EEF2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Detector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B5EEA4-7576-0B42-8060-8E032A27E2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7881" y="1443018"/>
            <a:ext cx="4391288" cy="235290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Ecosystem for handling</a:t>
            </a:r>
          </a:p>
          <a:p>
            <a:r>
              <a:rPr lang="en-US" dirty="0"/>
              <a:t>Cameras</a:t>
            </a:r>
          </a:p>
          <a:p>
            <a:r>
              <a:rPr lang="en-US" dirty="0"/>
              <a:t>Detectors</a:t>
            </a:r>
          </a:p>
          <a:p>
            <a:r>
              <a:rPr lang="en-US" dirty="0"/>
              <a:t>“Images” in EPICS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F2514B-D7AB-6A4D-A2D1-8AAA41945F5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23606" y="214057"/>
            <a:ext cx="6668394" cy="37824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E4A2558-E06F-4F49-B6C4-D29A2908A4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0622" y="3996489"/>
            <a:ext cx="8852992" cy="2836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844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A0B6E-63A1-A946-A008-E22A365F3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BE1FE3-7E79-7B46-A516-26724F34BB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315844"/>
            <a:ext cx="11430000" cy="4795024"/>
          </a:xfrm>
        </p:spPr>
        <p:txBody>
          <a:bodyPr/>
          <a:lstStyle/>
          <a:p>
            <a:r>
              <a:rPr lang="en-US" dirty="0"/>
              <a:t>Maybe the largest shared EPICS Application</a:t>
            </a:r>
          </a:p>
          <a:p>
            <a:r>
              <a:rPr lang="en-US" dirty="0"/>
              <a:t>PVs for image settings, shutter, exposure, …</a:t>
            </a:r>
          </a:p>
          <a:p>
            <a:pPr lvl="1"/>
            <a:r>
              <a:rPr lang="en-US" dirty="0"/>
              <a:t>“Simulated” area detector IOC has 6000 records</a:t>
            </a:r>
          </a:p>
          <a:p>
            <a:r>
              <a:rPr lang="en-US" dirty="0"/>
              <a:t>N-D data</a:t>
            </a:r>
          </a:p>
          <a:p>
            <a:pPr lvl="1"/>
            <a:r>
              <a:rPr lang="en-US" dirty="0"/>
              <a:t>1D: time series data</a:t>
            </a:r>
          </a:p>
          <a:p>
            <a:pPr lvl="1"/>
            <a:r>
              <a:rPr lang="en-US" dirty="0"/>
              <a:t>2D: images (most common)</a:t>
            </a:r>
          </a:p>
          <a:p>
            <a:pPr lvl="1"/>
            <a:r>
              <a:rPr lang="en-US" dirty="0"/>
              <a:t>N&lt;=10</a:t>
            </a:r>
          </a:p>
          <a:p>
            <a:pPr lvl="1"/>
            <a:r>
              <a:rPr lang="en-US" dirty="0"/>
              <a:t>Custom metadata</a:t>
            </a:r>
          </a:p>
          <a:p>
            <a:r>
              <a:rPr lang="en-US" dirty="0"/>
              <a:t>Supports &gt;500 frame/second detectors</a:t>
            </a:r>
          </a:p>
        </p:txBody>
      </p:sp>
    </p:spTree>
    <p:extLst>
      <p:ext uri="{BB962C8B-B14F-4D97-AF65-F5344CB8AC3E}">
        <p14:creationId xmlns:p14="http://schemas.microsoft.com/office/powerpoint/2010/main" val="896796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FB109-7565-9646-9458-036D0D927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F92713-C131-5A4A-85BD-F7764CD6F7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9385" y="2029522"/>
            <a:ext cx="6378497" cy="340436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This will only scratch the surface.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EPICS web site has several days of training material if you are serious about using the A.D.</a:t>
            </a:r>
          </a:p>
        </p:txBody>
      </p:sp>
    </p:spTree>
    <p:extLst>
      <p:ext uri="{BB962C8B-B14F-4D97-AF65-F5344CB8AC3E}">
        <p14:creationId xmlns:p14="http://schemas.microsoft.com/office/powerpoint/2010/main" val="3086706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16ED5-DBA6-3743-9D1D-C1F0CBC8E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Vocabulary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CA817E-EA9A-AC44-9F4E-313CA950C3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8431" y="981308"/>
            <a:ext cx="5969624" cy="5452946"/>
          </a:xfrm>
        </p:spPr>
        <p:txBody>
          <a:bodyPr/>
          <a:lstStyle/>
          <a:p>
            <a:r>
              <a:rPr lang="en-US" dirty="0" err="1"/>
              <a:t>NDArray</a:t>
            </a:r>
            <a:endParaRPr lang="en-US" dirty="0"/>
          </a:p>
          <a:p>
            <a:pPr lvl="1"/>
            <a:r>
              <a:rPr lang="en-US" dirty="0"/>
              <a:t>Structure holding data</a:t>
            </a:r>
          </a:p>
          <a:p>
            <a:pPr lvl="1"/>
            <a:r>
              <a:rPr lang="en-US" dirty="0"/>
              <a:t>N-dimensional array</a:t>
            </a:r>
          </a:p>
          <a:p>
            <a:pPr lvl="2"/>
            <a:r>
              <a:rPr lang="en-US" dirty="0"/>
              <a:t>N=2 for basic greyscale image</a:t>
            </a:r>
          </a:p>
          <a:p>
            <a:pPr lvl="2"/>
            <a:r>
              <a:rPr lang="en-US" dirty="0"/>
              <a:t>N&gt;2 for color, detector with “depth”</a:t>
            </a:r>
          </a:p>
          <a:p>
            <a:r>
              <a:rPr lang="en-US" dirty="0" err="1"/>
              <a:t>NDAttribute</a:t>
            </a:r>
            <a:endParaRPr lang="en-US" dirty="0"/>
          </a:p>
          <a:p>
            <a:pPr lvl="1"/>
            <a:r>
              <a:rPr lang="en-US" dirty="0"/>
              <a:t>Metadata attached to </a:t>
            </a:r>
            <a:r>
              <a:rPr lang="en-US" dirty="0" err="1"/>
              <a:t>NDArray</a:t>
            </a:r>
            <a:endParaRPr lang="en-US" dirty="0"/>
          </a:p>
          <a:p>
            <a:pPr lvl="2"/>
            <a:r>
              <a:rPr lang="en-US" dirty="0"/>
              <a:t>Motor position, temperature, shutter,…</a:t>
            </a:r>
          </a:p>
          <a:p>
            <a:pPr lvl="1"/>
            <a:r>
              <a:rPr lang="en-US" dirty="0"/>
              <a:t>Added by driver, from PVs, Plugins…</a:t>
            </a:r>
          </a:p>
          <a:p>
            <a:r>
              <a:rPr lang="en-US" dirty="0" err="1"/>
              <a:t>NDArrayPool</a:t>
            </a:r>
            <a:endParaRPr lang="en-US" dirty="0"/>
          </a:p>
          <a:p>
            <a:pPr lvl="1"/>
            <a:r>
              <a:rPr lang="en-US" dirty="0"/>
              <a:t>Pool of </a:t>
            </a:r>
            <a:r>
              <a:rPr lang="en-US" dirty="0" err="1"/>
              <a:t>NDArrays</a:t>
            </a:r>
            <a:r>
              <a:rPr lang="en-US" dirty="0"/>
              <a:t> to reduce memory allocation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94D952D-0C9C-5E40-8BCC-3461700CDFC0}"/>
              </a:ext>
            </a:extLst>
          </p:cNvPr>
          <p:cNvSpPr txBox="1">
            <a:spLocks/>
          </p:cNvSpPr>
          <p:nvPr/>
        </p:nvSpPr>
        <p:spPr bwMode="auto">
          <a:xfrm>
            <a:off x="429767" y="981308"/>
            <a:ext cx="5666233" cy="5452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88925" indent="-288925" algn="l" rtl="0" eaLnBrk="1" fontAlgn="base" hangingPunct="1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031875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Driver</a:t>
            </a:r>
          </a:p>
          <a:p>
            <a:pPr lvl="1"/>
            <a:r>
              <a:rPr lang="en-US" dirty="0"/>
              <a:t>Interface to camera</a:t>
            </a:r>
          </a:p>
          <a:p>
            <a:pPr lvl="1"/>
            <a:r>
              <a:rPr lang="en-US" dirty="0"/>
              <a:t>Vendor libraries, custom protocols</a:t>
            </a:r>
          </a:p>
          <a:p>
            <a:pPr lvl="1"/>
            <a:r>
              <a:rPr lang="en-US" dirty="0"/>
              <a:t>Creates </a:t>
            </a:r>
            <a:r>
              <a:rPr lang="en-US" dirty="0" err="1"/>
              <a:t>NDArray</a:t>
            </a:r>
            <a:endParaRPr lang="en-US" dirty="0"/>
          </a:p>
          <a:p>
            <a:r>
              <a:rPr lang="en-US"/>
              <a:t>Plugin</a:t>
            </a:r>
            <a:endParaRPr lang="en-US" dirty="0"/>
          </a:p>
          <a:p>
            <a:pPr lvl="1"/>
            <a:r>
              <a:rPr lang="en-US" dirty="0"/>
              <a:t>Manipulates </a:t>
            </a:r>
            <a:r>
              <a:rPr lang="en-US" dirty="0" err="1"/>
              <a:t>NDArray</a:t>
            </a:r>
            <a:r>
              <a:rPr lang="en-US" dirty="0"/>
              <a:t> data</a:t>
            </a:r>
          </a:p>
          <a:p>
            <a:pPr lvl="1"/>
            <a:r>
              <a:rPr lang="en-US" dirty="0"/>
              <a:t>May change data</a:t>
            </a:r>
          </a:p>
          <a:p>
            <a:pPr lvl="1"/>
            <a:r>
              <a:rPr lang="en-US" dirty="0"/>
              <a:t>May send data to other plugins</a:t>
            </a:r>
          </a:p>
          <a:p>
            <a:pPr lvl="2"/>
            <a:r>
              <a:rPr lang="en-US" dirty="0"/>
              <a:t>No-copy if not changed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827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AD884-1F7C-8342-B249-F127E48B0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EPICS </a:t>
            </a:r>
            <a:r>
              <a:rPr lang="en-US" dirty="0" err="1"/>
              <a:t>AreaDetector</a:t>
            </a:r>
            <a:r>
              <a:rPr lang="en-US" dirty="0"/>
              <a:t> Architecture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443F51-05B0-F242-BA77-A863EE2B9C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5004" y="974494"/>
            <a:ext cx="8589153" cy="588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519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B6BD2-8AA2-3C4C-AC8E-241BEA670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Configurable plugins mechanism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03FBE250-1E21-A240-ABC9-524BE2AA9755}"/>
              </a:ext>
            </a:extLst>
          </p:cNvPr>
          <p:cNvSpPr/>
          <p:nvPr/>
        </p:nvSpPr>
        <p:spPr>
          <a:xfrm>
            <a:off x="429767" y="3133396"/>
            <a:ext cx="1365611" cy="591207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Camera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Driver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D9B5231-6BF2-0C48-892E-995148016618}"/>
              </a:ext>
            </a:extLst>
          </p:cNvPr>
          <p:cNvSpPr/>
          <p:nvPr/>
        </p:nvSpPr>
        <p:spPr>
          <a:xfrm>
            <a:off x="2024711" y="3133396"/>
            <a:ext cx="1601358" cy="591207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Transform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(rot90)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3B6596F9-8CF4-1B4D-9BAC-61DF8AB94556}"/>
              </a:ext>
            </a:extLst>
          </p:cNvPr>
          <p:cNvSpPr/>
          <p:nvPr/>
        </p:nvSpPr>
        <p:spPr>
          <a:xfrm>
            <a:off x="4026932" y="2234761"/>
            <a:ext cx="1425309" cy="591207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Scatter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B7B129E8-00C3-5D43-86E8-7E08C43E2F33}"/>
              </a:ext>
            </a:extLst>
          </p:cNvPr>
          <p:cNvSpPr/>
          <p:nvPr/>
        </p:nvSpPr>
        <p:spPr>
          <a:xfrm>
            <a:off x="5857623" y="1416848"/>
            <a:ext cx="982717" cy="591207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FFT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669B1B85-1DB7-4940-9B99-89F5596B5733}"/>
              </a:ext>
            </a:extLst>
          </p:cNvPr>
          <p:cNvSpPr/>
          <p:nvPr/>
        </p:nvSpPr>
        <p:spPr>
          <a:xfrm>
            <a:off x="5857622" y="3133396"/>
            <a:ext cx="982717" cy="591207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FFT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4C3072F0-88B0-2446-907B-B227EF375A6C}"/>
              </a:ext>
            </a:extLst>
          </p:cNvPr>
          <p:cNvSpPr/>
          <p:nvPr/>
        </p:nvSpPr>
        <p:spPr>
          <a:xfrm>
            <a:off x="7245724" y="2234761"/>
            <a:ext cx="1425309" cy="591207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Gather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AC34ECA7-FFA6-C84E-AED5-E7EE1705EE4E}"/>
              </a:ext>
            </a:extLst>
          </p:cNvPr>
          <p:cNvSpPr/>
          <p:nvPr/>
        </p:nvSpPr>
        <p:spPr>
          <a:xfrm>
            <a:off x="4026931" y="4499740"/>
            <a:ext cx="1425309" cy="591207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Stats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A967A6FF-94BA-5C45-94A1-CB06DAB6BAC8}"/>
              </a:ext>
            </a:extLst>
          </p:cNvPr>
          <p:cNvSpPr/>
          <p:nvPr/>
        </p:nvSpPr>
        <p:spPr>
          <a:xfrm>
            <a:off x="9492311" y="1376487"/>
            <a:ext cx="1425309" cy="591207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File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B0907E-BDCC-5442-8CF6-D787CF93F688}"/>
              </a:ext>
            </a:extLst>
          </p:cNvPr>
          <p:cNvSpPr txBox="1"/>
          <p:nvPr/>
        </p:nvSpPr>
        <p:spPr>
          <a:xfrm>
            <a:off x="9081672" y="4746254"/>
            <a:ext cx="2541849" cy="18374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Legend:</a:t>
            </a: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  <a:latin typeface="+mn-lt"/>
              </a:rPr>
              <a:t>CPU1</a:t>
            </a: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  <a:latin typeface="+mn-lt"/>
              </a:rPr>
              <a:t>CPU2</a:t>
            </a: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4"/>
                </a:solidFill>
                <a:latin typeface="+mn-lt"/>
              </a:rPr>
              <a:t>CPU3</a:t>
            </a: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  <a:latin typeface="+mn-lt"/>
              </a:rPr>
              <a:t>CPU4</a:t>
            </a: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9A9B9D"/>
                </a:solidFill>
                <a:latin typeface="+mn-lt"/>
              </a:rPr>
              <a:t>--- original data</a:t>
            </a: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latin typeface="+mn-lt"/>
              </a:rPr>
              <a:t>--- modified data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F3053F1-7D7C-3148-AB49-C64C9182DA0F}"/>
              </a:ext>
            </a:extLst>
          </p:cNvPr>
          <p:cNvCxnSpPr>
            <a:cxnSpLocks/>
            <a:stCxn id="5" idx="3"/>
            <a:endCxn id="6" idx="1"/>
          </p:cNvCxnSpPr>
          <p:nvPr/>
        </p:nvCxnSpPr>
        <p:spPr>
          <a:xfrm>
            <a:off x="1795378" y="3429000"/>
            <a:ext cx="229333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2679279-2103-D54A-99F4-6FC995A84A5C}"/>
              </a:ext>
            </a:extLst>
          </p:cNvPr>
          <p:cNvCxnSpPr>
            <a:stCxn id="6" idx="3"/>
            <a:endCxn id="7" idx="1"/>
          </p:cNvCxnSpPr>
          <p:nvPr/>
        </p:nvCxnSpPr>
        <p:spPr>
          <a:xfrm flipV="1">
            <a:off x="3626069" y="2530365"/>
            <a:ext cx="400863" cy="898635"/>
          </a:xfrm>
          <a:prstGeom prst="straightConnector1">
            <a:avLst/>
          </a:prstGeom>
          <a:ln w="28575">
            <a:solidFill>
              <a:schemeClr val="accent6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6E29CF4-0ECC-E148-860A-F796B5695D73}"/>
              </a:ext>
            </a:extLst>
          </p:cNvPr>
          <p:cNvCxnSpPr>
            <a:stCxn id="6" idx="3"/>
            <a:endCxn id="11" idx="1"/>
          </p:cNvCxnSpPr>
          <p:nvPr/>
        </p:nvCxnSpPr>
        <p:spPr>
          <a:xfrm>
            <a:off x="3626069" y="3429000"/>
            <a:ext cx="400862" cy="1366344"/>
          </a:xfrm>
          <a:prstGeom prst="straightConnector1">
            <a:avLst/>
          </a:prstGeom>
          <a:ln w="28575">
            <a:solidFill>
              <a:schemeClr val="accent6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48073F8-1712-F149-A088-2BF4497450DA}"/>
              </a:ext>
            </a:extLst>
          </p:cNvPr>
          <p:cNvCxnSpPr>
            <a:stCxn id="7" idx="3"/>
            <a:endCxn id="8" idx="1"/>
          </p:cNvCxnSpPr>
          <p:nvPr/>
        </p:nvCxnSpPr>
        <p:spPr>
          <a:xfrm flipV="1">
            <a:off x="5452241" y="1712452"/>
            <a:ext cx="405382" cy="817913"/>
          </a:xfrm>
          <a:prstGeom prst="straightConnector1">
            <a:avLst/>
          </a:prstGeom>
          <a:ln w="28575">
            <a:solidFill>
              <a:schemeClr val="accent6"/>
            </a:solidFill>
            <a:prstDash val="dash"/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B706462-A7AE-A046-9012-FB8C1EF17D73}"/>
              </a:ext>
            </a:extLst>
          </p:cNvPr>
          <p:cNvCxnSpPr>
            <a:stCxn id="7" idx="3"/>
            <a:endCxn id="9" idx="1"/>
          </p:cNvCxnSpPr>
          <p:nvPr/>
        </p:nvCxnSpPr>
        <p:spPr>
          <a:xfrm>
            <a:off x="5452241" y="2530365"/>
            <a:ext cx="405381" cy="898635"/>
          </a:xfrm>
          <a:prstGeom prst="straightConnector1">
            <a:avLst/>
          </a:prstGeom>
          <a:ln w="28575">
            <a:solidFill>
              <a:schemeClr val="accent6"/>
            </a:solidFill>
            <a:prstDash val="dash"/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B5A1E59-F554-F946-B775-DE6E342D8191}"/>
              </a:ext>
            </a:extLst>
          </p:cNvPr>
          <p:cNvCxnSpPr>
            <a:stCxn id="8" idx="3"/>
            <a:endCxn id="10" idx="1"/>
          </p:cNvCxnSpPr>
          <p:nvPr/>
        </p:nvCxnSpPr>
        <p:spPr>
          <a:xfrm>
            <a:off x="6840340" y="1712452"/>
            <a:ext cx="405384" cy="817913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1FA9226-6262-9048-86A4-57C8050F293E}"/>
              </a:ext>
            </a:extLst>
          </p:cNvPr>
          <p:cNvCxnSpPr>
            <a:stCxn id="9" idx="3"/>
            <a:endCxn id="10" idx="1"/>
          </p:cNvCxnSpPr>
          <p:nvPr/>
        </p:nvCxnSpPr>
        <p:spPr>
          <a:xfrm flipV="1">
            <a:off x="6840339" y="2530365"/>
            <a:ext cx="405385" cy="898635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B7E3CB4-C234-C043-9D58-3FB02815489C}"/>
              </a:ext>
            </a:extLst>
          </p:cNvPr>
          <p:cNvCxnSpPr>
            <a:stCxn id="10" idx="3"/>
            <a:endCxn id="12" idx="1"/>
          </p:cNvCxnSpPr>
          <p:nvPr/>
        </p:nvCxnSpPr>
        <p:spPr>
          <a:xfrm flipV="1">
            <a:off x="8671033" y="1672091"/>
            <a:ext cx="821278" cy="858274"/>
          </a:xfrm>
          <a:prstGeom prst="straightConnector1">
            <a:avLst/>
          </a:prstGeom>
          <a:ln w="28575">
            <a:solidFill>
              <a:srgbClr val="FF0000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AAD8E85-73D3-464F-AB9C-C81BA70F3B60}"/>
              </a:ext>
            </a:extLst>
          </p:cNvPr>
          <p:cNvCxnSpPr>
            <a:cxnSpLocks/>
            <a:stCxn id="10" idx="3"/>
            <a:endCxn id="28" idx="1"/>
          </p:cNvCxnSpPr>
          <p:nvPr/>
        </p:nvCxnSpPr>
        <p:spPr>
          <a:xfrm>
            <a:off x="8671033" y="2530365"/>
            <a:ext cx="821278" cy="898968"/>
          </a:xfrm>
          <a:prstGeom prst="straightConnector1">
            <a:avLst/>
          </a:prstGeom>
          <a:ln w="28575">
            <a:solidFill>
              <a:srgbClr val="FF0000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7E1740FB-0128-5E49-BE89-09DFD563C3F2}"/>
              </a:ext>
            </a:extLst>
          </p:cNvPr>
          <p:cNvSpPr/>
          <p:nvPr/>
        </p:nvSpPr>
        <p:spPr>
          <a:xfrm>
            <a:off x="9492311" y="3133729"/>
            <a:ext cx="1425309" cy="591207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Stats</a:t>
            </a:r>
          </a:p>
        </p:txBody>
      </p:sp>
      <p:sp>
        <p:nvSpPr>
          <p:cNvPr id="31" name="Oval Callout 30">
            <a:extLst>
              <a:ext uri="{FF2B5EF4-FFF2-40B4-BE49-F238E27FC236}">
                <a16:creationId xmlns:a16="http://schemas.microsoft.com/office/drawing/2014/main" id="{EA57DA54-7EFC-8B4F-BD2B-C294CE3B9525}"/>
              </a:ext>
            </a:extLst>
          </p:cNvPr>
          <p:cNvSpPr/>
          <p:nvPr/>
        </p:nvSpPr>
        <p:spPr>
          <a:xfrm>
            <a:off x="472284" y="1156551"/>
            <a:ext cx="1805354" cy="1562834"/>
          </a:xfrm>
          <a:prstGeom prst="wedgeEllipseCallout">
            <a:avLst>
              <a:gd name="adj1" fmla="val -20833"/>
              <a:gd name="adj2" fmla="val 73002"/>
            </a:avLst>
          </a:prstGeom>
          <a:solidFill>
            <a:schemeClr val="bg1">
              <a:lumMod val="85000"/>
            </a:schemeClr>
          </a:solidFill>
          <a:ln w="38100">
            <a:solidFill>
              <a:schemeClr val="bg2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Reads images from camera</a:t>
            </a:r>
          </a:p>
        </p:txBody>
      </p:sp>
      <p:sp>
        <p:nvSpPr>
          <p:cNvPr id="32" name="Oval Callout 31">
            <a:extLst>
              <a:ext uri="{FF2B5EF4-FFF2-40B4-BE49-F238E27FC236}">
                <a16:creationId xmlns:a16="http://schemas.microsoft.com/office/drawing/2014/main" id="{189A950E-8024-2F44-8704-EFF3EEBC31DB}"/>
              </a:ext>
            </a:extLst>
          </p:cNvPr>
          <p:cNvSpPr/>
          <p:nvPr/>
        </p:nvSpPr>
        <p:spPr>
          <a:xfrm>
            <a:off x="1298081" y="3964837"/>
            <a:ext cx="2218841" cy="1562834"/>
          </a:xfrm>
          <a:prstGeom prst="wedgeEllipseCallout">
            <a:avLst>
              <a:gd name="adj1" fmla="val 14571"/>
              <a:gd name="adj2" fmla="val -62769"/>
            </a:avLst>
          </a:prstGeom>
          <a:solidFill>
            <a:schemeClr val="bg1">
              <a:lumMod val="85000"/>
            </a:schemeClr>
          </a:solidFill>
          <a:ln w="38100">
            <a:solidFill>
              <a:schemeClr val="bg2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Rotates images 90deg clockwise</a:t>
            </a:r>
          </a:p>
        </p:txBody>
      </p:sp>
      <p:sp>
        <p:nvSpPr>
          <p:cNvPr id="33" name="Oval Callout 32">
            <a:extLst>
              <a:ext uri="{FF2B5EF4-FFF2-40B4-BE49-F238E27FC236}">
                <a16:creationId xmlns:a16="http://schemas.microsoft.com/office/drawing/2014/main" id="{AFBDC121-160F-3D41-BFD3-AA2E30F5F580}"/>
              </a:ext>
            </a:extLst>
          </p:cNvPr>
          <p:cNvSpPr/>
          <p:nvPr/>
        </p:nvSpPr>
        <p:spPr>
          <a:xfrm>
            <a:off x="5452240" y="5201885"/>
            <a:ext cx="2320160" cy="1562834"/>
          </a:xfrm>
          <a:prstGeom prst="wedgeEllipseCallout">
            <a:avLst>
              <a:gd name="adj1" fmla="val -47842"/>
              <a:gd name="adj2" fmla="val -59768"/>
            </a:avLst>
          </a:prstGeom>
          <a:solidFill>
            <a:schemeClr val="bg1">
              <a:lumMod val="85000"/>
            </a:schemeClr>
          </a:solidFill>
          <a:ln w="38100">
            <a:solidFill>
              <a:schemeClr val="bg2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Provides PVs like min, max intensity</a:t>
            </a:r>
          </a:p>
        </p:txBody>
      </p:sp>
      <p:sp>
        <p:nvSpPr>
          <p:cNvPr id="34" name="Oval Callout 33">
            <a:extLst>
              <a:ext uri="{FF2B5EF4-FFF2-40B4-BE49-F238E27FC236}">
                <a16:creationId xmlns:a16="http://schemas.microsoft.com/office/drawing/2014/main" id="{C09B3F07-7F5D-2841-8829-ED196CAA542D}"/>
              </a:ext>
            </a:extLst>
          </p:cNvPr>
          <p:cNvSpPr/>
          <p:nvPr/>
        </p:nvSpPr>
        <p:spPr>
          <a:xfrm>
            <a:off x="2497015" y="912062"/>
            <a:ext cx="2955224" cy="1082465"/>
          </a:xfrm>
          <a:prstGeom prst="wedgeEllipseCallout">
            <a:avLst>
              <a:gd name="adj1" fmla="val 22372"/>
              <a:gd name="adj2" fmla="val 69109"/>
            </a:avLst>
          </a:prstGeom>
          <a:solidFill>
            <a:schemeClr val="bg1">
              <a:lumMod val="85000"/>
            </a:schemeClr>
          </a:solidFill>
          <a:ln w="38100">
            <a:solidFill>
              <a:schemeClr val="bg2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Splits series of images into two channels equally</a:t>
            </a:r>
          </a:p>
        </p:txBody>
      </p:sp>
      <p:sp>
        <p:nvSpPr>
          <p:cNvPr id="35" name="Oval Callout 34">
            <a:extLst>
              <a:ext uri="{FF2B5EF4-FFF2-40B4-BE49-F238E27FC236}">
                <a16:creationId xmlns:a16="http://schemas.microsoft.com/office/drawing/2014/main" id="{91AF6337-0F20-F942-A147-A310B50B2CC2}"/>
              </a:ext>
            </a:extLst>
          </p:cNvPr>
          <p:cNvSpPr/>
          <p:nvPr/>
        </p:nvSpPr>
        <p:spPr>
          <a:xfrm>
            <a:off x="7115907" y="608548"/>
            <a:ext cx="2376403" cy="1082465"/>
          </a:xfrm>
          <a:prstGeom prst="wedgeEllipseCallout">
            <a:avLst>
              <a:gd name="adj1" fmla="val -17612"/>
              <a:gd name="adj2" fmla="val 94018"/>
            </a:avLst>
          </a:prstGeom>
          <a:solidFill>
            <a:schemeClr val="bg1">
              <a:lumMod val="85000"/>
            </a:schemeClr>
          </a:solidFill>
          <a:ln w="38100">
            <a:solidFill>
              <a:schemeClr val="bg2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Merges into single channel</a:t>
            </a:r>
          </a:p>
        </p:txBody>
      </p:sp>
      <p:sp>
        <p:nvSpPr>
          <p:cNvPr id="36" name="Oval Callout 35">
            <a:extLst>
              <a:ext uri="{FF2B5EF4-FFF2-40B4-BE49-F238E27FC236}">
                <a16:creationId xmlns:a16="http://schemas.microsoft.com/office/drawing/2014/main" id="{704E68D2-1849-BD43-A096-DB2A5083B83D}"/>
              </a:ext>
            </a:extLst>
          </p:cNvPr>
          <p:cNvSpPr/>
          <p:nvPr/>
        </p:nvSpPr>
        <p:spPr>
          <a:xfrm>
            <a:off x="6916010" y="3665320"/>
            <a:ext cx="2376403" cy="1082465"/>
          </a:xfrm>
          <a:prstGeom prst="wedgeEllipseCallout">
            <a:avLst>
              <a:gd name="adj1" fmla="val -51157"/>
              <a:gd name="adj2" fmla="val -46772"/>
            </a:avLst>
          </a:prstGeom>
          <a:solidFill>
            <a:schemeClr val="bg1">
              <a:lumMod val="85000"/>
            </a:schemeClr>
          </a:solidFill>
          <a:ln w="38100">
            <a:solidFill>
              <a:schemeClr val="bg2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CPU intensive operation</a:t>
            </a:r>
          </a:p>
        </p:txBody>
      </p:sp>
    </p:spTree>
    <p:extLst>
      <p:ext uri="{BB962C8B-B14F-4D97-AF65-F5344CB8AC3E}">
        <p14:creationId xmlns:p14="http://schemas.microsoft.com/office/powerpoint/2010/main" val="4230816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F1482-9186-D049-9650-6DB7C009E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‘</a:t>
            </a:r>
            <a:r>
              <a:rPr lang="en-US" dirty="0" err="1"/>
              <a:t>ADSimDetector</a:t>
            </a:r>
            <a:r>
              <a:rPr lang="en-US" dirty="0"/>
              <a:t>’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AB4A36-2631-114E-A57D-BF21220CED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4" y="1563623"/>
            <a:ext cx="11548873" cy="4169665"/>
          </a:xfrm>
        </p:spPr>
        <p:txBody>
          <a:bodyPr/>
          <a:lstStyle/>
          <a:p>
            <a:r>
              <a:rPr lang="en-US" dirty="0"/>
              <a:t>Start IOC</a:t>
            </a:r>
          </a:p>
          <a:p>
            <a:pPr marL="398463" lvl="1" indent="0">
              <a:buNone/>
            </a:pPr>
            <a:r>
              <a:rPr lang="en-US" sz="2000" dirty="0">
                <a:latin typeface="Courier" pitchFamily="2" charset="0"/>
              </a:rPr>
              <a:t>cd /</a:t>
            </a:r>
            <a:r>
              <a:rPr lang="en-US" sz="2000" dirty="0" err="1">
                <a:latin typeface="Courier" pitchFamily="2" charset="0"/>
              </a:rPr>
              <a:t>ics</a:t>
            </a:r>
            <a:r>
              <a:rPr lang="en-US" sz="2000" dirty="0">
                <a:latin typeface="Courier" pitchFamily="2" charset="0"/>
              </a:rPr>
              <a:t>/examples/</a:t>
            </a:r>
            <a:r>
              <a:rPr lang="en-US" sz="2000" dirty="0" err="1">
                <a:latin typeface="Courier" pitchFamily="2" charset="0"/>
              </a:rPr>
              <a:t>AreaDetector</a:t>
            </a:r>
            <a:br>
              <a:rPr lang="en-US" sz="2000" dirty="0">
                <a:latin typeface="Courier" pitchFamily="2" charset="0"/>
              </a:rPr>
            </a:br>
            <a:r>
              <a:rPr lang="en-US" sz="2000" dirty="0">
                <a:latin typeface="Courier" pitchFamily="2" charset="0"/>
              </a:rPr>
              <a:t>./</a:t>
            </a:r>
            <a:r>
              <a:rPr lang="en-US" sz="2000" dirty="0" err="1">
                <a:latin typeface="Courier" pitchFamily="2" charset="0"/>
              </a:rPr>
              <a:t>start_sim_ioc.sh</a:t>
            </a:r>
            <a:endParaRPr lang="en-US" sz="2000" dirty="0">
              <a:latin typeface="Courier" pitchFamily="2" charset="0"/>
            </a:endParaRP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Open Display</a:t>
            </a:r>
          </a:p>
          <a:p>
            <a:pPr marL="398463" lvl="1" indent="0">
              <a:buNone/>
            </a:pPr>
            <a:r>
              <a:rPr lang="en-US" sz="2000" dirty="0">
                <a:latin typeface="Courier" pitchFamily="2" charset="0"/>
              </a:rPr>
              <a:t>﻿</a:t>
            </a:r>
            <a:r>
              <a:rPr lang="en-US" sz="2000" dirty="0" err="1">
                <a:latin typeface="Courier" pitchFamily="2" charset="0"/>
              </a:rPr>
              <a:t>css</a:t>
            </a:r>
            <a:r>
              <a:rPr lang="en-US" sz="2000" dirty="0">
                <a:latin typeface="Courier" pitchFamily="2" charset="0"/>
              </a:rPr>
              <a:t> -resource /</a:t>
            </a:r>
            <a:r>
              <a:rPr lang="en-US" sz="2000" dirty="0" err="1">
                <a:latin typeface="Courier" pitchFamily="2" charset="0"/>
              </a:rPr>
              <a:t>ics</a:t>
            </a:r>
            <a:r>
              <a:rPr lang="en-US" sz="2000" dirty="0">
                <a:latin typeface="Courier" pitchFamily="2" charset="0"/>
              </a:rPr>
              <a:t>/examples/</a:t>
            </a:r>
            <a:r>
              <a:rPr lang="en-US" sz="2000" dirty="0" err="1">
                <a:latin typeface="Courier" pitchFamily="2" charset="0"/>
              </a:rPr>
              <a:t>AreaDetector</a:t>
            </a:r>
            <a:r>
              <a:rPr lang="en-US" sz="2000" dirty="0">
                <a:latin typeface="Courier" pitchFamily="2" charset="0"/>
              </a:rPr>
              <a:t>/</a:t>
            </a:r>
            <a:r>
              <a:rPr lang="en-US" sz="2000" dirty="0" err="1">
                <a:latin typeface="Courier" pitchFamily="2" charset="0"/>
              </a:rPr>
              <a:t>AreaDetectorDemo.bob</a:t>
            </a:r>
            <a:r>
              <a:rPr lang="en-US" sz="2000" dirty="0">
                <a:latin typeface="Courier" pitchFamily="2" charset="0"/>
              </a:rPr>
              <a:t> </a:t>
            </a:r>
          </a:p>
          <a:p>
            <a:pPr marL="398463" lvl="1" indent="0">
              <a:buNone/>
            </a:pPr>
            <a:endParaRPr lang="en-US" sz="2000" dirty="0">
              <a:latin typeface="Courier" pitchFamily="2" charset="0"/>
            </a:endParaRPr>
          </a:p>
          <a:p>
            <a:r>
              <a:rPr lang="en-US" dirty="0"/>
              <a:t>Select “Start” and “Enable”</a:t>
            </a:r>
            <a:endParaRPr lang="en-US" sz="2000" dirty="0">
              <a:latin typeface="Courier" pitchFamily="2" charset="0"/>
            </a:endParaRPr>
          </a:p>
          <a:p>
            <a:pPr marL="398463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20620578-F438-D445-B159-104A4B8102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0139" y="129007"/>
            <a:ext cx="4769628" cy="40955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40035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0E31016E-3F22-3E45-B92E-CE3CC92A25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356226"/>
            <a:ext cx="4889912" cy="3074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4F1482-9186-D049-9650-6DB7C009E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ADSimDetector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AB4A36-2631-114E-A57D-BF21220CED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037063"/>
            <a:ext cx="5440681" cy="4664450"/>
          </a:xfrm>
        </p:spPr>
        <p:txBody>
          <a:bodyPr/>
          <a:lstStyle/>
          <a:p>
            <a:r>
              <a:rPr lang="en-US" dirty="0"/>
              <a:t>Open the “Detector” Page</a:t>
            </a:r>
          </a:p>
          <a:p>
            <a:r>
              <a:rPr lang="en-US" dirty="0"/>
              <a:t>Under “Collect”,</a:t>
            </a:r>
            <a:br>
              <a:rPr lang="en-US" dirty="0"/>
            </a:br>
            <a:r>
              <a:rPr lang="en-US" dirty="0"/>
              <a:t>set the “Acquire Period”</a:t>
            </a:r>
            <a:br>
              <a:rPr lang="en-US" dirty="0"/>
            </a:br>
            <a:r>
              <a:rPr lang="en-US" dirty="0"/>
              <a:t>to 0.5</a:t>
            </a:r>
          </a:p>
          <a:p>
            <a:r>
              <a:rPr lang="en-US" dirty="0"/>
              <a:t>Observe counter for images and rate on main page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0EB3506-C348-D249-ABD4-9169DA62CC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195" y="427358"/>
            <a:ext cx="3771900" cy="3365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77660556"/>
      </p:ext>
    </p:extLst>
  </p:cSld>
  <p:clrMapOvr>
    <a:masterClrMapping/>
  </p:clrMapOvr>
</p:sld>
</file>

<file path=ppt/theme/theme1.xml><?xml version="1.0" encoding="utf-8"?>
<a:theme xmlns:a="http://schemas.openxmlformats.org/drawingml/2006/main" name="ORNL">
  <a:themeElements>
    <a:clrScheme name="ORNL theme colors 180717 final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3BA2AD"/>
      </a:accent1>
      <a:accent2>
        <a:srgbClr val="8FBB55"/>
      </a:accent2>
      <a:accent3>
        <a:srgbClr val="5785B7"/>
      </a:accent3>
      <a:accent4>
        <a:srgbClr val="E5A940"/>
      </a:accent4>
      <a:accent5>
        <a:srgbClr val="919785"/>
      </a:accent5>
      <a:accent6>
        <a:srgbClr val="CB4D3D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 w="38100">
          <a:solidFill>
            <a:schemeClr val="bg2"/>
          </a:solidFill>
          <a:miter lim="800000"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>
              <a:lumMod val="50000"/>
            </a:schemeClr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RNL 16x9 template 180719" id="{91F5A9DE-0FF5-42D2-8B71-414341298470}" vid="{19B61368-BE15-4FF9-B836-7A1A3976FBB8}"/>
    </a:ext>
  </a:extLst>
</a:theme>
</file>

<file path=ppt/theme/theme2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75B17BC858B94FAA5409F11FF9B884" ma:contentTypeVersion="0" ma:contentTypeDescription="Create a new document." ma:contentTypeScope="" ma:versionID="ba30602e445ba7bd833ef2f532e4a59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950AF3C-223B-4322-9D84-8F5422CEAF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FF1CA81-B025-421E-9746-B1FF59551E5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B6F5DE5-FF42-42F2-9962-F83010572F4E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796</Words>
  <Application>Microsoft Macintosh PowerPoint</Application>
  <PresentationFormat>Widescreen</PresentationFormat>
  <Paragraphs>182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Arial Black</vt:lpstr>
      <vt:lpstr>Century Gothic</vt:lpstr>
      <vt:lpstr>Courier</vt:lpstr>
      <vt:lpstr>ORNL</vt:lpstr>
      <vt:lpstr>Area Detector</vt:lpstr>
      <vt:lpstr>Area Detector</vt:lpstr>
      <vt:lpstr>Features</vt:lpstr>
      <vt:lpstr>Disclaimer</vt:lpstr>
      <vt:lpstr>Vocabulary</vt:lpstr>
      <vt:lpstr>EPICS AreaDetector Architecture</vt:lpstr>
      <vt:lpstr>Configurable plugins mechanism</vt:lpstr>
      <vt:lpstr>Using ‘ADSimDetector’</vt:lpstr>
      <vt:lpstr>ADSimDetector</vt:lpstr>
      <vt:lpstr>NDPluginStdArrays</vt:lpstr>
      <vt:lpstr>NDPluginOverlay</vt:lpstr>
      <vt:lpstr>NDPluginOverlay.. Overlay #1</vt:lpstr>
      <vt:lpstr>What we did</vt:lpstr>
      <vt:lpstr>NDPluginStats</vt:lpstr>
      <vt:lpstr>NDPluginROI</vt:lpstr>
      <vt:lpstr>What we did</vt:lpstr>
      <vt:lpstr>More Plugins</vt:lpstr>
      <vt:lpstr>NDPluginPVA – Serve PVA ‘Image’</vt:lpstr>
      <vt:lpstr>NDPluginPVA – Serve PVA ‘Image’</vt:lpstr>
      <vt:lpstr>Area Detector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2018-07-12T19:30:01Z</dcterms:created>
  <dcterms:modified xsi:type="dcterms:W3CDTF">2021-09-14T19:38:24Z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0x0101003975B17BC858B94FAA5409F11FF9B884</vt:lpwstr>
  </property>
</Properties>
</file>